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57" r:id="rId5"/>
    <p:sldId id="274" r:id="rId6"/>
    <p:sldId id="276" r:id="rId7"/>
    <p:sldId id="398" r:id="rId8"/>
    <p:sldId id="277" r:id="rId9"/>
    <p:sldId id="399" r:id="rId10"/>
    <p:sldId id="271" r:id="rId11"/>
    <p:sldId id="400" r:id="rId12"/>
    <p:sldId id="401" r:id="rId13"/>
    <p:sldId id="342" r:id="rId14"/>
    <p:sldId id="343" r:id="rId15"/>
    <p:sldId id="344" r:id="rId16"/>
    <p:sldId id="402" r:id="rId17"/>
    <p:sldId id="40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DDB8D-2022-469F-80D5-B2661000D1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1D28AA-65FE-4F97-A466-9F3C162ADF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7E8E98-ECF5-4BB8-990A-BA25E5E70C82}"/>
              </a:ext>
            </a:extLst>
          </p:cNvPr>
          <p:cNvSpPr>
            <a:spLocks noGrp="1"/>
          </p:cNvSpPr>
          <p:nvPr>
            <p:ph type="dt" sz="half" idx="10"/>
          </p:nvPr>
        </p:nvSpPr>
        <p:spPr/>
        <p:txBody>
          <a:bodyPr/>
          <a:lstStyle/>
          <a:p>
            <a:fld id="{5F20F601-C06E-4D25-8677-AFD0A232E703}" type="datetimeFigureOut">
              <a:rPr lang="en-US" smtClean="0"/>
              <a:t>12/4/2021</a:t>
            </a:fld>
            <a:endParaRPr lang="en-US"/>
          </a:p>
        </p:txBody>
      </p:sp>
      <p:sp>
        <p:nvSpPr>
          <p:cNvPr id="5" name="Footer Placeholder 4">
            <a:extLst>
              <a:ext uri="{FF2B5EF4-FFF2-40B4-BE49-F238E27FC236}">
                <a16:creationId xmlns:a16="http://schemas.microsoft.com/office/drawing/2014/main" id="{01F5AA9A-EE90-4057-AAE7-4302600444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87E42-9200-4E5A-A4B5-5A148AFD1B65}"/>
              </a:ext>
            </a:extLst>
          </p:cNvPr>
          <p:cNvSpPr>
            <a:spLocks noGrp="1"/>
          </p:cNvSpPr>
          <p:nvPr>
            <p:ph type="sldNum" sz="quarter" idx="12"/>
          </p:nvPr>
        </p:nvSpPr>
        <p:spPr/>
        <p:txBody>
          <a:bodyPr/>
          <a:lstStyle/>
          <a:p>
            <a:fld id="{9DDDF941-0B41-46F0-B675-655BF48DC078}" type="slidenum">
              <a:rPr lang="en-US" smtClean="0"/>
              <a:t>‹#›</a:t>
            </a:fld>
            <a:endParaRPr lang="en-US"/>
          </a:p>
        </p:txBody>
      </p:sp>
    </p:spTree>
    <p:extLst>
      <p:ext uri="{BB962C8B-B14F-4D97-AF65-F5344CB8AC3E}">
        <p14:creationId xmlns:p14="http://schemas.microsoft.com/office/powerpoint/2010/main" val="312644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E528C-D3E7-4A9F-B209-9FFCBB69DB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54618D-08E7-491A-A138-83C0C52CE3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34C72-7102-45DF-81DB-137B5B69910C}"/>
              </a:ext>
            </a:extLst>
          </p:cNvPr>
          <p:cNvSpPr>
            <a:spLocks noGrp="1"/>
          </p:cNvSpPr>
          <p:nvPr>
            <p:ph type="dt" sz="half" idx="10"/>
          </p:nvPr>
        </p:nvSpPr>
        <p:spPr/>
        <p:txBody>
          <a:bodyPr/>
          <a:lstStyle/>
          <a:p>
            <a:fld id="{5F20F601-C06E-4D25-8677-AFD0A232E703}" type="datetimeFigureOut">
              <a:rPr lang="en-US" smtClean="0"/>
              <a:t>12/4/2021</a:t>
            </a:fld>
            <a:endParaRPr lang="en-US"/>
          </a:p>
        </p:txBody>
      </p:sp>
      <p:sp>
        <p:nvSpPr>
          <p:cNvPr id="5" name="Footer Placeholder 4">
            <a:extLst>
              <a:ext uri="{FF2B5EF4-FFF2-40B4-BE49-F238E27FC236}">
                <a16:creationId xmlns:a16="http://schemas.microsoft.com/office/drawing/2014/main" id="{EB539DDD-59A3-4222-B169-52136B91A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80BD4B-2505-4E5D-92D2-FDD71CDA2632}"/>
              </a:ext>
            </a:extLst>
          </p:cNvPr>
          <p:cNvSpPr>
            <a:spLocks noGrp="1"/>
          </p:cNvSpPr>
          <p:nvPr>
            <p:ph type="sldNum" sz="quarter" idx="12"/>
          </p:nvPr>
        </p:nvSpPr>
        <p:spPr/>
        <p:txBody>
          <a:bodyPr/>
          <a:lstStyle/>
          <a:p>
            <a:fld id="{9DDDF941-0B41-46F0-B675-655BF48DC078}" type="slidenum">
              <a:rPr lang="en-US" smtClean="0"/>
              <a:t>‹#›</a:t>
            </a:fld>
            <a:endParaRPr lang="en-US"/>
          </a:p>
        </p:txBody>
      </p:sp>
    </p:spTree>
    <p:extLst>
      <p:ext uri="{BB962C8B-B14F-4D97-AF65-F5344CB8AC3E}">
        <p14:creationId xmlns:p14="http://schemas.microsoft.com/office/powerpoint/2010/main" val="2431344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948226-C22C-4680-9AEA-992600AD7A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BBCBBB-CB17-40E9-9A29-D246911BD6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75962-8D9C-4ACD-97D2-2BF1CDFC9A3E}"/>
              </a:ext>
            </a:extLst>
          </p:cNvPr>
          <p:cNvSpPr>
            <a:spLocks noGrp="1"/>
          </p:cNvSpPr>
          <p:nvPr>
            <p:ph type="dt" sz="half" idx="10"/>
          </p:nvPr>
        </p:nvSpPr>
        <p:spPr/>
        <p:txBody>
          <a:bodyPr/>
          <a:lstStyle/>
          <a:p>
            <a:fld id="{5F20F601-C06E-4D25-8677-AFD0A232E703}" type="datetimeFigureOut">
              <a:rPr lang="en-US" smtClean="0"/>
              <a:t>12/4/2021</a:t>
            </a:fld>
            <a:endParaRPr lang="en-US"/>
          </a:p>
        </p:txBody>
      </p:sp>
      <p:sp>
        <p:nvSpPr>
          <p:cNvPr id="5" name="Footer Placeholder 4">
            <a:extLst>
              <a:ext uri="{FF2B5EF4-FFF2-40B4-BE49-F238E27FC236}">
                <a16:creationId xmlns:a16="http://schemas.microsoft.com/office/drawing/2014/main" id="{A66118C8-5D58-4B6F-AAA7-DCAF9725F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7DFA9-50ED-4A4B-B28E-23E03155BAFA}"/>
              </a:ext>
            </a:extLst>
          </p:cNvPr>
          <p:cNvSpPr>
            <a:spLocks noGrp="1"/>
          </p:cNvSpPr>
          <p:nvPr>
            <p:ph type="sldNum" sz="quarter" idx="12"/>
          </p:nvPr>
        </p:nvSpPr>
        <p:spPr/>
        <p:txBody>
          <a:bodyPr/>
          <a:lstStyle/>
          <a:p>
            <a:fld id="{9DDDF941-0B41-46F0-B675-655BF48DC078}" type="slidenum">
              <a:rPr lang="en-US" smtClean="0"/>
              <a:t>‹#›</a:t>
            </a:fld>
            <a:endParaRPr lang="en-US"/>
          </a:p>
        </p:txBody>
      </p:sp>
    </p:spTree>
    <p:extLst>
      <p:ext uri="{BB962C8B-B14F-4D97-AF65-F5344CB8AC3E}">
        <p14:creationId xmlns:p14="http://schemas.microsoft.com/office/powerpoint/2010/main" val="364752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00D6-45A3-4109-BCBC-ABCF40A2C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7E1452-AF37-49CB-AD1C-6C2F8D3F7C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EECE0-A32F-4631-B58A-A5232ACB9EE1}"/>
              </a:ext>
            </a:extLst>
          </p:cNvPr>
          <p:cNvSpPr>
            <a:spLocks noGrp="1"/>
          </p:cNvSpPr>
          <p:nvPr>
            <p:ph type="dt" sz="half" idx="10"/>
          </p:nvPr>
        </p:nvSpPr>
        <p:spPr/>
        <p:txBody>
          <a:bodyPr/>
          <a:lstStyle/>
          <a:p>
            <a:fld id="{5F20F601-C06E-4D25-8677-AFD0A232E703}" type="datetimeFigureOut">
              <a:rPr lang="en-US" smtClean="0"/>
              <a:t>12/4/2021</a:t>
            </a:fld>
            <a:endParaRPr lang="en-US"/>
          </a:p>
        </p:txBody>
      </p:sp>
      <p:sp>
        <p:nvSpPr>
          <p:cNvPr id="5" name="Footer Placeholder 4">
            <a:extLst>
              <a:ext uri="{FF2B5EF4-FFF2-40B4-BE49-F238E27FC236}">
                <a16:creationId xmlns:a16="http://schemas.microsoft.com/office/drawing/2014/main" id="{C2997587-DB3B-4E81-AEEE-FCF8C4425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BE358-ADE1-42EF-AAAA-DC8D39764B85}"/>
              </a:ext>
            </a:extLst>
          </p:cNvPr>
          <p:cNvSpPr>
            <a:spLocks noGrp="1"/>
          </p:cNvSpPr>
          <p:nvPr>
            <p:ph type="sldNum" sz="quarter" idx="12"/>
          </p:nvPr>
        </p:nvSpPr>
        <p:spPr/>
        <p:txBody>
          <a:bodyPr/>
          <a:lstStyle/>
          <a:p>
            <a:fld id="{9DDDF941-0B41-46F0-B675-655BF48DC078}" type="slidenum">
              <a:rPr lang="en-US" smtClean="0"/>
              <a:t>‹#›</a:t>
            </a:fld>
            <a:endParaRPr lang="en-US"/>
          </a:p>
        </p:txBody>
      </p:sp>
    </p:spTree>
    <p:extLst>
      <p:ext uri="{BB962C8B-B14F-4D97-AF65-F5344CB8AC3E}">
        <p14:creationId xmlns:p14="http://schemas.microsoft.com/office/powerpoint/2010/main" val="2684279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D91C-75E8-4A72-BA76-821C2F46E7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4D2108-B11B-47AD-A42A-0E4808EF7B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80730A-E4C9-4737-BB76-2D7B9757432D}"/>
              </a:ext>
            </a:extLst>
          </p:cNvPr>
          <p:cNvSpPr>
            <a:spLocks noGrp="1"/>
          </p:cNvSpPr>
          <p:nvPr>
            <p:ph type="dt" sz="half" idx="10"/>
          </p:nvPr>
        </p:nvSpPr>
        <p:spPr/>
        <p:txBody>
          <a:bodyPr/>
          <a:lstStyle/>
          <a:p>
            <a:fld id="{5F20F601-C06E-4D25-8677-AFD0A232E703}" type="datetimeFigureOut">
              <a:rPr lang="en-US" smtClean="0"/>
              <a:t>12/4/2021</a:t>
            </a:fld>
            <a:endParaRPr lang="en-US"/>
          </a:p>
        </p:txBody>
      </p:sp>
      <p:sp>
        <p:nvSpPr>
          <p:cNvPr id="5" name="Footer Placeholder 4">
            <a:extLst>
              <a:ext uri="{FF2B5EF4-FFF2-40B4-BE49-F238E27FC236}">
                <a16:creationId xmlns:a16="http://schemas.microsoft.com/office/drawing/2014/main" id="{A50E3BC0-1895-4337-B692-714B90F1E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E7FEB-9257-492E-9AF8-20888BE86D71}"/>
              </a:ext>
            </a:extLst>
          </p:cNvPr>
          <p:cNvSpPr>
            <a:spLocks noGrp="1"/>
          </p:cNvSpPr>
          <p:nvPr>
            <p:ph type="sldNum" sz="quarter" idx="12"/>
          </p:nvPr>
        </p:nvSpPr>
        <p:spPr/>
        <p:txBody>
          <a:bodyPr/>
          <a:lstStyle/>
          <a:p>
            <a:fld id="{9DDDF941-0B41-46F0-B675-655BF48DC078}" type="slidenum">
              <a:rPr lang="en-US" smtClean="0"/>
              <a:t>‹#›</a:t>
            </a:fld>
            <a:endParaRPr lang="en-US"/>
          </a:p>
        </p:txBody>
      </p:sp>
    </p:spTree>
    <p:extLst>
      <p:ext uri="{BB962C8B-B14F-4D97-AF65-F5344CB8AC3E}">
        <p14:creationId xmlns:p14="http://schemas.microsoft.com/office/powerpoint/2010/main" val="373684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D938-C828-4222-9D9F-FCFA08AA4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BD68A-7AFA-4311-8F27-8ABC09F569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0D19D9-52E9-44C9-A9FF-03D5BE20EB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A4DABD-C8BD-4296-8974-8B0914DD4812}"/>
              </a:ext>
            </a:extLst>
          </p:cNvPr>
          <p:cNvSpPr>
            <a:spLocks noGrp="1"/>
          </p:cNvSpPr>
          <p:nvPr>
            <p:ph type="dt" sz="half" idx="10"/>
          </p:nvPr>
        </p:nvSpPr>
        <p:spPr/>
        <p:txBody>
          <a:bodyPr/>
          <a:lstStyle/>
          <a:p>
            <a:fld id="{5F20F601-C06E-4D25-8677-AFD0A232E703}" type="datetimeFigureOut">
              <a:rPr lang="en-US" smtClean="0"/>
              <a:t>12/4/2021</a:t>
            </a:fld>
            <a:endParaRPr lang="en-US"/>
          </a:p>
        </p:txBody>
      </p:sp>
      <p:sp>
        <p:nvSpPr>
          <p:cNvPr id="6" name="Footer Placeholder 5">
            <a:extLst>
              <a:ext uri="{FF2B5EF4-FFF2-40B4-BE49-F238E27FC236}">
                <a16:creationId xmlns:a16="http://schemas.microsoft.com/office/drawing/2014/main" id="{8598DA7D-2DB4-4E1D-BF3A-85F7BE053E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227A6E-FC28-416D-AE57-8ADBE664BDD6}"/>
              </a:ext>
            </a:extLst>
          </p:cNvPr>
          <p:cNvSpPr>
            <a:spLocks noGrp="1"/>
          </p:cNvSpPr>
          <p:nvPr>
            <p:ph type="sldNum" sz="quarter" idx="12"/>
          </p:nvPr>
        </p:nvSpPr>
        <p:spPr/>
        <p:txBody>
          <a:bodyPr/>
          <a:lstStyle/>
          <a:p>
            <a:fld id="{9DDDF941-0B41-46F0-B675-655BF48DC078}" type="slidenum">
              <a:rPr lang="en-US" smtClean="0"/>
              <a:t>‹#›</a:t>
            </a:fld>
            <a:endParaRPr lang="en-US"/>
          </a:p>
        </p:txBody>
      </p:sp>
    </p:spTree>
    <p:extLst>
      <p:ext uri="{BB962C8B-B14F-4D97-AF65-F5344CB8AC3E}">
        <p14:creationId xmlns:p14="http://schemas.microsoft.com/office/powerpoint/2010/main" val="77676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87697-2812-441F-B5C6-DDE129BA2B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A8D011-F7AC-43C2-B554-CB7809FBA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DAC4A0-E96D-4F1E-B919-3675B758F8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B5589D-314B-4E6A-9FDE-AB6E984F44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B12984-DEA3-4B0B-8D70-1951DB2DAB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C4B7A8-00C5-419A-BE24-EA3930DF941D}"/>
              </a:ext>
            </a:extLst>
          </p:cNvPr>
          <p:cNvSpPr>
            <a:spLocks noGrp="1"/>
          </p:cNvSpPr>
          <p:nvPr>
            <p:ph type="dt" sz="half" idx="10"/>
          </p:nvPr>
        </p:nvSpPr>
        <p:spPr/>
        <p:txBody>
          <a:bodyPr/>
          <a:lstStyle/>
          <a:p>
            <a:fld id="{5F20F601-C06E-4D25-8677-AFD0A232E703}" type="datetimeFigureOut">
              <a:rPr lang="en-US" smtClean="0"/>
              <a:t>12/4/2021</a:t>
            </a:fld>
            <a:endParaRPr lang="en-US"/>
          </a:p>
        </p:txBody>
      </p:sp>
      <p:sp>
        <p:nvSpPr>
          <p:cNvPr id="8" name="Footer Placeholder 7">
            <a:extLst>
              <a:ext uri="{FF2B5EF4-FFF2-40B4-BE49-F238E27FC236}">
                <a16:creationId xmlns:a16="http://schemas.microsoft.com/office/drawing/2014/main" id="{8DBCDB73-0AC6-4F43-A1F0-E74308386A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2ACE31-2BC2-48CE-AC66-32EF565A7D1F}"/>
              </a:ext>
            </a:extLst>
          </p:cNvPr>
          <p:cNvSpPr>
            <a:spLocks noGrp="1"/>
          </p:cNvSpPr>
          <p:nvPr>
            <p:ph type="sldNum" sz="quarter" idx="12"/>
          </p:nvPr>
        </p:nvSpPr>
        <p:spPr/>
        <p:txBody>
          <a:bodyPr/>
          <a:lstStyle/>
          <a:p>
            <a:fld id="{9DDDF941-0B41-46F0-B675-655BF48DC078}" type="slidenum">
              <a:rPr lang="en-US" smtClean="0"/>
              <a:t>‹#›</a:t>
            </a:fld>
            <a:endParaRPr lang="en-US"/>
          </a:p>
        </p:txBody>
      </p:sp>
    </p:spTree>
    <p:extLst>
      <p:ext uri="{BB962C8B-B14F-4D97-AF65-F5344CB8AC3E}">
        <p14:creationId xmlns:p14="http://schemas.microsoft.com/office/powerpoint/2010/main" val="197362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DEABD-ECC8-41E6-A793-B4D7BB3F82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3EC621-926D-4C90-8FE0-A5D663E9D51E}"/>
              </a:ext>
            </a:extLst>
          </p:cNvPr>
          <p:cNvSpPr>
            <a:spLocks noGrp="1"/>
          </p:cNvSpPr>
          <p:nvPr>
            <p:ph type="dt" sz="half" idx="10"/>
          </p:nvPr>
        </p:nvSpPr>
        <p:spPr/>
        <p:txBody>
          <a:bodyPr/>
          <a:lstStyle/>
          <a:p>
            <a:fld id="{5F20F601-C06E-4D25-8677-AFD0A232E703}" type="datetimeFigureOut">
              <a:rPr lang="en-US" smtClean="0"/>
              <a:t>12/4/2021</a:t>
            </a:fld>
            <a:endParaRPr lang="en-US"/>
          </a:p>
        </p:txBody>
      </p:sp>
      <p:sp>
        <p:nvSpPr>
          <p:cNvPr id="4" name="Footer Placeholder 3">
            <a:extLst>
              <a:ext uri="{FF2B5EF4-FFF2-40B4-BE49-F238E27FC236}">
                <a16:creationId xmlns:a16="http://schemas.microsoft.com/office/drawing/2014/main" id="{283869F8-D670-43A3-AE53-2E95F4DADF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3956BA-1BD3-40F8-B9D0-3D717F232A6B}"/>
              </a:ext>
            </a:extLst>
          </p:cNvPr>
          <p:cNvSpPr>
            <a:spLocks noGrp="1"/>
          </p:cNvSpPr>
          <p:nvPr>
            <p:ph type="sldNum" sz="quarter" idx="12"/>
          </p:nvPr>
        </p:nvSpPr>
        <p:spPr/>
        <p:txBody>
          <a:bodyPr/>
          <a:lstStyle/>
          <a:p>
            <a:fld id="{9DDDF941-0B41-46F0-B675-655BF48DC078}" type="slidenum">
              <a:rPr lang="en-US" smtClean="0"/>
              <a:t>‹#›</a:t>
            </a:fld>
            <a:endParaRPr lang="en-US"/>
          </a:p>
        </p:txBody>
      </p:sp>
    </p:spTree>
    <p:extLst>
      <p:ext uri="{BB962C8B-B14F-4D97-AF65-F5344CB8AC3E}">
        <p14:creationId xmlns:p14="http://schemas.microsoft.com/office/powerpoint/2010/main" val="596905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E6AFB-25FE-4AF7-A086-2AA6A0657D42}"/>
              </a:ext>
            </a:extLst>
          </p:cNvPr>
          <p:cNvSpPr>
            <a:spLocks noGrp="1"/>
          </p:cNvSpPr>
          <p:nvPr>
            <p:ph type="dt" sz="half" idx="10"/>
          </p:nvPr>
        </p:nvSpPr>
        <p:spPr/>
        <p:txBody>
          <a:bodyPr/>
          <a:lstStyle/>
          <a:p>
            <a:fld id="{5F20F601-C06E-4D25-8677-AFD0A232E703}" type="datetimeFigureOut">
              <a:rPr lang="en-US" smtClean="0"/>
              <a:t>12/4/2021</a:t>
            </a:fld>
            <a:endParaRPr lang="en-US"/>
          </a:p>
        </p:txBody>
      </p:sp>
      <p:sp>
        <p:nvSpPr>
          <p:cNvPr id="3" name="Footer Placeholder 2">
            <a:extLst>
              <a:ext uri="{FF2B5EF4-FFF2-40B4-BE49-F238E27FC236}">
                <a16:creationId xmlns:a16="http://schemas.microsoft.com/office/drawing/2014/main" id="{8F87808A-F9AB-4C53-BCE0-5C762FB85F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92C47D-D6BE-4939-8277-213CB4DA9CF4}"/>
              </a:ext>
            </a:extLst>
          </p:cNvPr>
          <p:cNvSpPr>
            <a:spLocks noGrp="1"/>
          </p:cNvSpPr>
          <p:nvPr>
            <p:ph type="sldNum" sz="quarter" idx="12"/>
          </p:nvPr>
        </p:nvSpPr>
        <p:spPr/>
        <p:txBody>
          <a:bodyPr/>
          <a:lstStyle/>
          <a:p>
            <a:fld id="{9DDDF941-0B41-46F0-B675-655BF48DC078}" type="slidenum">
              <a:rPr lang="en-US" smtClean="0"/>
              <a:t>‹#›</a:t>
            </a:fld>
            <a:endParaRPr lang="en-US"/>
          </a:p>
        </p:txBody>
      </p:sp>
    </p:spTree>
    <p:extLst>
      <p:ext uri="{BB962C8B-B14F-4D97-AF65-F5344CB8AC3E}">
        <p14:creationId xmlns:p14="http://schemas.microsoft.com/office/powerpoint/2010/main" val="300291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865E1-3277-423B-8F81-4BA3254B78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E16E3A-D0F8-48D7-8661-5C652CAE0D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D9FC93-7722-44B3-AD7C-9FE3C1CCF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6AB676-2A4E-4BD2-B19F-4261426B903A}"/>
              </a:ext>
            </a:extLst>
          </p:cNvPr>
          <p:cNvSpPr>
            <a:spLocks noGrp="1"/>
          </p:cNvSpPr>
          <p:nvPr>
            <p:ph type="dt" sz="half" idx="10"/>
          </p:nvPr>
        </p:nvSpPr>
        <p:spPr/>
        <p:txBody>
          <a:bodyPr/>
          <a:lstStyle/>
          <a:p>
            <a:fld id="{5F20F601-C06E-4D25-8677-AFD0A232E703}" type="datetimeFigureOut">
              <a:rPr lang="en-US" smtClean="0"/>
              <a:t>12/4/2021</a:t>
            </a:fld>
            <a:endParaRPr lang="en-US"/>
          </a:p>
        </p:txBody>
      </p:sp>
      <p:sp>
        <p:nvSpPr>
          <p:cNvPr id="6" name="Footer Placeholder 5">
            <a:extLst>
              <a:ext uri="{FF2B5EF4-FFF2-40B4-BE49-F238E27FC236}">
                <a16:creationId xmlns:a16="http://schemas.microsoft.com/office/drawing/2014/main" id="{EAB5B057-B97C-45DC-BC69-8AC7E123C9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734D5-363C-4669-9C46-AAE4BCB7C54A}"/>
              </a:ext>
            </a:extLst>
          </p:cNvPr>
          <p:cNvSpPr>
            <a:spLocks noGrp="1"/>
          </p:cNvSpPr>
          <p:nvPr>
            <p:ph type="sldNum" sz="quarter" idx="12"/>
          </p:nvPr>
        </p:nvSpPr>
        <p:spPr/>
        <p:txBody>
          <a:bodyPr/>
          <a:lstStyle/>
          <a:p>
            <a:fld id="{9DDDF941-0B41-46F0-B675-655BF48DC078}" type="slidenum">
              <a:rPr lang="en-US" smtClean="0"/>
              <a:t>‹#›</a:t>
            </a:fld>
            <a:endParaRPr lang="en-US"/>
          </a:p>
        </p:txBody>
      </p:sp>
    </p:spTree>
    <p:extLst>
      <p:ext uri="{BB962C8B-B14F-4D97-AF65-F5344CB8AC3E}">
        <p14:creationId xmlns:p14="http://schemas.microsoft.com/office/powerpoint/2010/main" val="578413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C2F9-39E9-4E09-9179-034E3F3514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134E76-0CFD-4913-A7E7-EFAA44E42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330C3A-8D1C-43BF-A79E-01D528966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047DA-96A8-4525-B736-262A2A73F5D4}"/>
              </a:ext>
            </a:extLst>
          </p:cNvPr>
          <p:cNvSpPr>
            <a:spLocks noGrp="1"/>
          </p:cNvSpPr>
          <p:nvPr>
            <p:ph type="dt" sz="half" idx="10"/>
          </p:nvPr>
        </p:nvSpPr>
        <p:spPr/>
        <p:txBody>
          <a:bodyPr/>
          <a:lstStyle/>
          <a:p>
            <a:fld id="{5F20F601-C06E-4D25-8677-AFD0A232E703}" type="datetimeFigureOut">
              <a:rPr lang="en-US" smtClean="0"/>
              <a:t>12/4/2021</a:t>
            </a:fld>
            <a:endParaRPr lang="en-US"/>
          </a:p>
        </p:txBody>
      </p:sp>
      <p:sp>
        <p:nvSpPr>
          <p:cNvPr id="6" name="Footer Placeholder 5">
            <a:extLst>
              <a:ext uri="{FF2B5EF4-FFF2-40B4-BE49-F238E27FC236}">
                <a16:creationId xmlns:a16="http://schemas.microsoft.com/office/drawing/2014/main" id="{3022E371-1F75-403D-8FCB-C827F06B12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B71E8-6E07-4524-96FD-BF76B54B1C05}"/>
              </a:ext>
            </a:extLst>
          </p:cNvPr>
          <p:cNvSpPr>
            <a:spLocks noGrp="1"/>
          </p:cNvSpPr>
          <p:nvPr>
            <p:ph type="sldNum" sz="quarter" idx="12"/>
          </p:nvPr>
        </p:nvSpPr>
        <p:spPr/>
        <p:txBody>
          <a:bodyPr/>
          <a:lstStyle/>
          <a:p>
            <a:fld id="{9DDDF941-0B41-46F0-B675-655BF48DC078}" type="slidenum">
              <a:rPr lang="en-US" smtClean="0"/>
              <a:t>‹#›</a:t>
            </a:fld>
            <a:endParaRPr lang="en-US"/>
          </a:p>
        </p:txBody>
      </p:sp>
    </p:spTree>
    <p:extLst>
      <p:ext uri="{BB962C8B-B14F-4D97-AF65-F5344CB8AC3E}">
        <p14:creationId xmlns:p14="http://schemas.microsoft.com/office/powerpoint/2010/main" val="270998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02C00C-C0A8-4385-9B41-DC62329274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B1D032-CB4E-4A2B-807D-8DC05654E4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C5DAA-51E2-454A-821F-8B76286A43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0F601-C06E-4D25-8677-AFD0A232E703}" type="datetimeFigureOut">
              <a:rPr lang="en-US" smtClean="0"/>
              <a:t>12/4/2021</a:t>
            </a:fld>
            <a:endParaRPr lang="en-US"/>
          </a:p>
        </p:txBody>
      </p:sp>
      <p:sp>
        <p:nvSpPr>
          <p:cNvPr id="5" name="Footer Placeholder 4">
            <a:extLst>
              <a:ext uri="{FF2B5EF4-FFF2-40B4-BE49-F238E27FC236}">
                <a16:creationId xmlns:a16="http://schemas.microsoft.com/office/drawing/2014/main" id="{32547335-34C3-41A8-8AF7-2510B53478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8BF8DE-AE6A-45A8-864E-4926EBBCD6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DF941-0B41-46F0-B675-655BF48DC078}" type="slidenum">
              <a:rPr lang="en-US" smtClean="0"/>
              <a:t>‹#›</a:t>
            </a:fld>
            <a:endParaRPr lang="en-US"/>
          </a:p>
        </p:txBody>
      </p:sp>
    </p:spTree>
    <p:extLst>
      <p:ext uri="{BB962C8B-B14F-4D97-AF65-F5344CB8AC3E}">
        <p14:creationId xmlns:p14="http://schemas.microsoft.com/office/powerpoint/2010/main" val="595117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9023C77-12C5-4061-9258-EC3F8F64AD96}"/>
              </a:ext>
            </a:extLst>
          </p:cNvPr>
          <p:cNvSpPr>
            <a:spLocks noGrp="1"/>
          </p:cNvSpPr>
          <p:nvPr>
            <p:ph type="subTitle" idx="1"/>
          </p:nvPr>
        </p:nvSpPr>
        <p:spPr>
          <a:xfrm>
            <a:off x="1524000" y="1005716"/>
            <a:ext cx="9144000" cy="672547"/>
          </a:xfrm>
        </p:spPr>
        <p:txBody>
          <a:bodyPr>
            <a:noAutofit/>
          </a:bodyPr>
          <a:lstStyle/>
          <a:p>
            <a:r>
              <a:rPr lang="en-US" sz="4800" b="1" dirty="0">
                <a:solidFill>
                  <a:srgbClr val="FF0000"/>
                </a:solidFill>
              </a:rPr>
              <a:t>LUYỆN TẬP NGHỊ LUẬN VĂN HỌC</a:t>
            </a:r>
          </a:p>
        </p:txBody>
      </p:sp>
    </p:spTree>
    <p:extLst>
      <p:ext uri="{BB962C8B-B14F-4D97-AF65-F5344CB8AC3E}">
        <p14:creationId xmlns:p14="http://schemas.microsoft.com/office/powerpoint/2010/main" val="4212030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E31833-5FD3-4CB6-8858-2BF7BD4BD026}"/>
              </a:ext>
            </a:extLst>
          </p:cNvPr>
          <p:cNvSpPr>
            <a:spLocks noGrp="1"/>
          </p:cNvSpPr>
          <p:nvPr>
            <p:ph idx="1"/>
          </p:nvPr>
        </p:nvSpPr>
        <p:spPr>
          <a:xfrm>
            <a:off x="503582" y="1163016"/>
            <a:ext cx="11184835" cy="2839140"/>
          </a:xfrm>
          <a:ln>
            <a:solidFill>
              <a:schemeClr val="accent1">
                <a:lumMod val="40000"/>
                <a:lumOff val="60000"/>
              </a:schemeClr>
            </a:solidFill>
          </a:ln>
        </p:spPr>
        <p:txBody>
          <a:bodyPr>
            <a:normAutofit fontScale="92500" lnSpcReduction="20000"/>
          </a:bodyPr>
          <a:lstStyle/>
          <a:p>
            <a:pPr marL="0" indent="0" algn="just">
              <a:lnSpc>
                <a:spcPct val="150000"/>
              </a:lnSpc>
              <a:buNone/>
            </a:pPr>
            <a:r>
              <a:rPr lang="vi-VN" b="0" i="0" dirty="0">
                <a:solidFill>
                  <a:srgbClr val="0070C0"/>
                </a:solidFill>
                <a:effectLst/>
                <a:latin typeface="Times New Roman" panose="02020603050405020304" pitchFamily="18" charset="0"/>
                <a:cs typeface="Times New Roman" panose="02020603050405020304" pitchFamily="18" charset="0"/>
              </a:rPr>
              <a:t>– </a:t>
            </a:r>
            <a:r>
              <a:rPr lang="en-US" b="0" i="0" dirty="0" err="1">
                <a:solidFill>
                  <a:srgbClr val="0070C0"/>
                </a:solidFill>
                <a:effectLst/>
                <a:latin typeface="Times New Roman" panose="02020603050405020304" pitchFamily="18" charset="0"/>
                <a:cs typeface="Times New Roman" panose="02020603050405020304" pitchFamily="18" charset="0"/>
              </a:rPr>
              <a:t>Với</a:t>
            </a:r>
            <a:r>
              <a:rPr lang="en-US" b="0" i="0" dirty="0">
                <a:solidFill>
                  <a:srgbClr val="0070C0"/>
                </a:solidFill>
                <a:effectLst/>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b</a:t>
            </a:r>
            <a:r>
              <a:rPr lang="vi-VN" altLang="en-US" sz="2800" dirty="0">
                <a:solidFill>
                  <a:srgbClr val="0070C0"/>
                </a:solidFill>
                <a:latin typeface="Times New Roman" panose="02020603050405020304" pitchFamily="18" charset="0"/>
                <a:cs typeface="Times New Roman" panose="02020603050405020304" pitchFamily="18" charset="0"/>
              </a:rPr>
              <a:t>út pháp lí tưởng hóa khi xây dựng nhân vật</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kết</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hợp</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t</a:t>
            </a:r>
            <a:r>
              <a:rPr lang="en-US" altLang="en-US" sz="2800" dirty="0" err="1">
                <a:solidFill>
                  <a:srgbClr val="0070C0"/>
                </a:solidFill>
                <a:latin typeface="Times New Roman" panose="02020603050405020304" pitchFamily="18" charset="0"/>
                <a:cs typeface="Times New Roman" panose="02020603050405020304" pitchFamily="18" charset="0"/>
              </a:rPr>
              <a:t>ình</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huống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truyện</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độc</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đáo</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dirty="0" err="1">
                <a:solidFill>
                  <a:srgbClr val="0070C0"/>
                </a:solidFill>
                <a:latin typeface="Times New Roman" panose="02020603050405020304" pitchFamily="18" charset="0"/>
                <a:cs typeface="Times New Roman" panose="02020603050405020304" pitchFamily="18" charset="0"/>
              </a:rPr>
              <a:t>cùng</a:t>
            </a:r>
            <a:r>
              <a:rPr lang="en-US" altLang="en-US"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thủ</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pháp</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tương</a:t>
            </a: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dirty="0" err="1">
                <a:solidFill>
                  <a:srgbClr val="0070C0"/>
                </a:solidFill>
                <a:latin typeface="Times New Roman" panose="02020603050405020304" pitchFamily="18" charset="0"/>
                <a:cs typeface="Times New Roman" panose="02020603050405020304" pitchFamily="18" charset="0"/>
              </a:rPr>
              <a:t>phản</a:t>
            </a:r>
            <a:r>
              <a:rPr lang="en-US" altLang="en-US" dirty="0">
                <a:solidFill>
                  <a:srgbClr val="0070C0"/>
                </a:solidFill>
                <a:latin typeface="Times New Roman" panose="02020603050405020304" pitchFamily="18" charset="0"/>
                <a:cs typeface="Times New Roman" panose="02020603050405020304" pitchFamily="18" charset="0"/>
              </a:rPr>
              <a:t>… </a:t>
            </a:r>
            <a:r>
              <a:rPr lang="vi-VN" b="0" i="0" dirty="0">
                <a:solidFill>
                  <a:srgbClr val="0070C0"/>
                </a:solidFill>
                <a:effectLst/>
                <a:latin typeface="Times New Roman" panose="02020603050405020304" pitchFamily="18" charset="0"/>
                <a:cs typeface="Times New Roman" panose="02020603050405020304" pitchFamily="18" charset="0"/>
              </a:rPr>
              <a:t>Huấn Cao</a:t>
            </a:r>
            <a:r>
              <a:rPr lang="en-US" b="0" i="0" dirty="0">
                <a:solidFill>
                  <a:srgbClr val="0070C0"/>
                </a:solidFill>
                <a:effectLst/>
                <a:latin typeface="Times New Roman" panose="02020603050405020304" pitchFamily="18" charset="0"/>
                <a:cs typeface="Times New Roman" panose="02020603050405020304" pitchFamily="18" charset="0"/>
              </a:rPr>
              <a:t> </a:t>
            </a:r>
            <a:r>
              <a:rPr lang="en-US" b="0" i="0" dirty="0" err="1">
                <a:solidFill>
                  <a:srgbClr val="0070C0"/>
                </a:solidFill>
                <a:effectLst/>
                <a:latin typeface="Times New Roman" panose="02020603050405020304" pitchFamily="18" charset="0"/>
                <a:cs typeface="Times New Roman" panose="02020603050405020304" pitchFamily="18" charset="0"/>
              </a:rPr>
              <a:t>hiện</a:t>
            </a:r>
            <a:r>
              <a:rPr lang="en-US" b="0" i="0" dirty="0">
                <a:solidFill>
                  <a:srgbClr val="0070C0"/>
                </a:solidFill>
                <a:effectLst/>
                <a:latin typeface="Times New Roman" panose="02020603050405020304" pitchFamily="18" charset="0"/>
                <a:cs typeface="Times New Roman" panose="02020603050405020304" pitchFamily="18" charset="0"/>
              </a:rPr>
              <a:t> </a:t>
            </a:r>
            <a:r>
              <a:rPr lang="en-US" b="0" i="0" dirty="0" err="1">
                <a:solidFill>
                  <a:srgbClr val="0070C0"/>
                </a:solidFill>
                <a:effectLst/>
                <a:latin typeface="Times New Roman" panose="02020603050405020304" pitchFamily="18" charset="0"/>
                <a:cs typeface="Times New Roman" panose="02020603050405020304" pitchFamily="18" charset="0"/>
              </a:rPr>
              <a:t>lên</a:t>
            </a:r>
            <a:r>
              <a:rPr lang="vi-VN" b="0" i="0" dirty="0">
                <a:solidFill>
                  <a:srgbClr val="0070C0"/>
                </a:solidFill>
                <a:effectLst/>
                <a:latin typeface="Times New Roman" panose="02020603050405020304" pitchFamily="18" charset="0"/>
                <a:cs typeface="Times New Roman" panose="02020603050405020304" pitchFamily="18" charset="0"/>
              </a:rPr>
              <a:t> </a:t>
            </a:r>
            <a:r>
              <a:rPr lang="en-US" b="0" i="0" dirty="0" err="1">
                <a:solidFill>
                  <a:srgbClr val="0070C0"/>
                </a:solidFill>
                <a:effectLst/>
                <a:latin typeface="Times New Roman" panose="02020603050405020304" pitchFamily="18" charset="0"/>
                <a:cs typeface="Times New Roman" panose="02020603050405020304" pitchFamily="18" charset="0"/>
              </a:rPr>
              <a:t>là</a:t>
            </a:r>
            <a:r>
              <a:rPr lang="en-US" b="0" i="0" dirty="0">
                <a:solidFill>
                  <a:srgbClr val="0070C0"/>
                </a:solidFill>
                <a:effectLst/>
                <a:latin typeface="Times New Roman" panose="02020603050405020304" pitchFamily="18" charset="0"/>
                <a:cs typeface="Times New Roman" panose="02020603050405020304" pitchFamily="18" charset="0"/>
              </a:rPr>
              <a:t> </a:t>
            </a:r>
            <a:r>
              <a:rPr lang="vi-VN" b="0" i="0" dirty="0">
                <a:solidFill>
                  <a:srgbClr val="0070C0"/>
                </a:solidFill>
                <a:effectLst/>
                <a:latin typeface="Times New Roman" panose="02020603050405020304" pitchFamily="18" charset="0"/>
                <a:cs typeface="Times New Roman" panose="02020603050405020304" pitchFamily="18" charset="0"/>
              </a:rPr>
              <a:t>một người tài hoa, có khí phách hiên ngang và cái tâm trong sáng</a:t>
            </a:r>
          </a:p>
          <a:p>
            <a:pPr marL="0" indent="0" algn="just">
              <a:lnSpc>
                <a:spcPct val="150000"/>
              </a:lnSpc>
              <a:buNone/>
            </a:pPr>
            <a:r>
              <a:rPr lang="vi-VN" b="0" i="0" dirty="0">
                <a:solidFill>
                  <a:srgbClr val="0070C0"/>
                </a:solidFill>
                <a:effectLst/>
                <a:latin typeface="Times New Roman" panose="02020603050405020304" pitchFamily="18" charset="0"/>
                <a:cs typeface="Times New Roman" panose="02020603050405020304" pitchFamily="18" charset="0"/>
              </a:rPr>
              <a:t>– Qua hình tượng nhân vật Huấn Cao, thể hiện quan niệm của Nguyễn Tuân về cái đẹp, cái đẹp, cái tài phải luôn đi liền với cái tâm, với cái thiên lương trong sáng.</a:t>
            </a:r>
          </a:p>
          <a:p>
            <a:pPr marL="0" indent="0">
              <a:buNone/>
            </a:pPr>
            <a:endParaRPr lang="en-US" dirty="0"/>
          </a:p>
        </p:txBody>
      </p:sp>
      <p:sp>
        <p:nvSpPr>
          <p:cNvPr id="4" name="Rectangle 2">
            <a:extLst>
              <a:ext uri="{FF2B5EF4-FFF2-40B4-BE49-F238E27FC236}">
                <a16:creationId xmlns:a16="http://schemas.microsoft.com/office/drawing/2014/main" id="{8A7117C1-20F5-4A39-BD55-506B79C0C8BE}"/>
              </a:ext>
            </a:extLst>
          </p:cNvPr>
          <p:cNvSpPr>
            <a:spLocks noGrp="1" noChangeArrowheads="1"/>
          </p:cNvSpPr>
          <p:nvPr>
            <p:ph type="title"/>
          </p:nvPr>
        </p:nvSpPr>
        <p:spPr>
          <a:xfrm>
            <a:off x="596347" y="275396"/>
            <a:ext cx="2050498" cy="625475"/>
          </a:xfrm>
          <a:solidFill>
            <a:schemeClr val="accent5">
              <a:lumMod val="20000"/>
              <a:lumOff val="80000"/>
            </a:schemeClr>
          </a:solidFill>
        </p:spPr>
        <p:txBody>
          <a:bodyPr/>
          <a:lstStyle/>
          <a:p>
            <a:pPr eaLnBrk="1" hangingPunct="1">
              <a:defRPr/>
            </a:pPr>
            <a:r>
              <a:rPr lang="en-US" altLang="en-US" sz="2800" dirty="0">
                <a:solidFill>
                  <a:srgbClr val="FF0000"/>
                </a:solidFill>
                <a:latin typeface="Times New Roman" panose="02020603050405020304" pitchFamily="18" charset="0"/>
                <a:cs typeface="Times New Roman" panose="02020603050405020304" pitchFamily="18" charset="0"/>
              </a:rPr>
              <a:t>3. KẾT BÀI</a:t>
            </a:r>
            <a:endParaRPr lang="en-US" altLang="en-US" sz="2800" dirty="0">
              <a:solidFill>
                <a:srgbClr val="FF0000"/>
              </a:solidFill>
              <a:latin typeface="VNI-Times" pitchFamily="2" charset="0"/>
            </a:endParaRPr>
          </a:p>
        </p:txBody>
      </p:sp>
      <p:pic>
        <p:nvPicPr>
          <p:cNvPr id="5" name="图片 3">
            <a:extLst>
              <a:ext uri="{FF2B5EF4-FFF2-40B4-BE49-F238E27FC236}">
                <a16:creationId xmlns:a16="http://schemas.microsoft.com/office/drawing/2014/main" id="{C99647D9-D56C-4EB1-9653-F720E829B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4185351"/>
            <a:ext cx="1845985" cy="256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57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A950E1-930C-4922-8386-08535D349030}"/>
              </a:ext>
            </a:extLst>
          </p:cNvPr>
          <p:cNvSpPr/>
          <p:nvPr/>
        </p:nvSpPr>
        <p:spPr>
          <a:xfrm>
            <a:off x="302030" y="219372"/>
            <a:ext cx="2706213"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II. THỰC HÀNH</a:t>
            </a:r>
            <a:endParaRPr lang="en-US" sz="2400" dirty="0"/>
          </a:p>
        </p:txBody>
      </p:sp>
      <p:sp>
        <p:nvSpPr>
          <p:cNvPr id="5" name="TextBox 4">
            <a:extLst>
              <a:ext uri="{FF2B5EF4-FFF2-40B4-BE49-F238E27FC236}">
                <a16:creationId xmlns:a16="http://schemas.microsoft.com/office/drawing/2014/main" id="{C9252DCE-8A17-4E46-AC9E-0935E654ED59}"/>
              </a:ext>
            </a:extLst>
          </p:cNvPr>
          <p:cNvSpPr txBox="1"/>
          <p:nvPr/>
        </p:nvSpPr>
        <p:spPr>
          <a:xfrm>
            <a:off x="424070" y="1204257"/>
            <a:ext cx="11343859" cy="661207"/>
          </a:xfrm>
          <a:prstGeom prst="rect">
            <a:avLst/>
          </a:prstGeom>
          <a:noFill/>
          <a:ln>
            <a:solidFill>
              <a:schemeClr val="accent1">
                <a:lumMod val="40000"/>
                <a:lumOff val="60000"/>
              </a:schemeClr>
            </a:solidFill>
          </a:ln>
        </p:spPr>
        <p:txBody>
          <a:bodyPr wrap="square" rtlCol="0">
            <a:spAutoFit/>
          </a:bodyPr>
          <a:lstStyle/>
          <a:p>
            <a:pPr algn="just">
              <a:lnSpc>
                <a:spcPct val="150000"/>
              </a:lnSpc>
            </a:pPr>
            <a:r>
              <a:rPr lang="en-US" sz="2800"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quá</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trình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thức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tỉnh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Chí</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Phèo</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Chí</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Phèo</a:t>
            </a:r>
            <a:r>
              <a:rPr lang="en-US" sz="2800" b="1" dirty="0">
                <a:solidFill>
                  <a:srgbClr val="0070C0"/>
                </a:solidFill>
                <a:latin typeface="Times New Roman" panose="02020603050405020304" pitchFamily="18" charset="0"/>
                <a:cs typeface="Times New Roman" panose="02020603050405020304" pitchFamily="18" charset="0"/>
              </a:rPr>
              <a:t> – Nam Cao).</a:t>
            </a:r>
          </a:p>
        </p:txBody>
      </p:sp>
      <p:sp>
        <p:nvSpPr>
          <p:cNvPr id="6" name="TextBox 5">
            <a:extLst>
              <a:ext uri="{FF2B5EF4-FFF2-40B4-BE49-F238E27FC236}">
                <a16:creationId xmlns:a16="http://schemas.microsoft.com/office/drawing/2014/main" id="{2A65BD40-D394-40CE-86F0-54D4F0DCD79F}"/>
              </a:ext>
            </a:extLst>
          </p:cNvPr>
          <p:cNvSpPr txBox="1"/>
          <p:nvPr/>
        </p:nvSpPr>
        <p:spPr>
          <a:xfrm>
            <a:off x="873257" y="681037"/>
            <a:ext cx="1048307"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ĐỀ 2</a:t>
            </a:r>
          </a:p>
        </p:txBody>
      </p:sp>
    </p:spTree>
    <p:extLst>
      <p:ext uri="{BB962C8B-B14F-4D97-AF65-F5344CB8AC3E}">
        <p14:creationId xmlns:p14="http://schemas.microsoft.com/office/powerpoint/2010/main" val="24092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3E10179-2EDF-4313-B51C-09F7EF47214A}"/>
              </a:ext>
            </a:extLst>
          </p:cNvPr>
          <p:cNvSpPr>
            <a:spLocks noGrp="1" noChangeArrowheads="1"/>
          </p:cNvSpPr>
          <p:nvPr>
            <p:ph type="title"/>
          </p:nvPr>
        </p:nvSpPr>
        <p:spPr>
          <a:xfrm>
            <a:off x="685800" y="228600"/>
            <a:ext cx="1938130" cy="533400"/>
          </a:xfrm>
          <a:solidFill>
            <a:schemeClr val="accent5">
              <a:lumMod val="20000"/>
              <a:lumOff val="80000"/>
            </a:schemeClr>
          </a:solidFill>
        </p:spPr>
        <p:txBody>
          <a:bodyPr/>
          <a:lstStyle/>
          <a:p>
            <a:pPr eaLnBrk="1" hangingPunct="1">
              <a:defRPr/>
            </a:pPr>
            <a:r>
              <a:rPr lang="en-US" altLang="en-US" sz="2800" b="1" dirty="0">
                <a:solidFill>
                  <a:srgbClr val="FF0000"/>
                </a:solidFill>
                <a:latin typeface="Times New Roman" panose="02020603050405020304" pitchFamily="18" charset="0"/>
                <a:cs typeface="Times New Roman" panose="02020603050405020304" pitchFamily="18" charset="0"/>
              </a:rPr>
              <a:t>1. MỞ BÀI</a:t>
            </a:r>
          </a:p>
        </p:txBody>
      </p:sp>
      <p:sp>
        <p:nvSpPr>
          <p:cNvPr id="5125" name="TextBox 1">
            <a:extLst>
              <a:ext uri="{FF2B5EF4-FFF2-40B4-BE49-F238E27FC236}">
                <a16:creationId xmlns:a16="http://schemas.microsoft.com/office/drawing/2014/main" id="{D21A9453-28C8-4224-B59C-9CE31B55E5BB}"/>
              </a:ext>
            </a:extLst>
          </p:cNvPr>
          <p:cNvSpPr txBox="1">
            <a:spLocks noChangeArrowheads="1"/>
          </p:cNvSpPr>
          <p:nvPr/>
        </p:nvSpPr>
        <p:spPr bwMode="auto">
          <a:xfrm>
            <a:off x="9695622" y="5304183"/>
            <a:ext cx="1711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a:solidFill>
                  <a:srgbClr val="0000FF"/>
                </a:solidFill>
                <a:latin typeface="Times New Roman" panose="02020603050405020304" pitchFamily="18" charset="0"/>
                <a:cs typeface="Times New Roman" panose="02020603050405020304" pitchFamily="18" charset="0"/>
              </a:rPr>
              <a:t>NAM CAO</a:t>
            </a:r>
          </a:p>
        </p:txBody>
      </p:sp>
      <p:pic>
        <p:nvPicPr>
          <p:cNvPr id="6" name="Picture 5">
            <a:extLst>
              <a:ext uri="{FF2B5EF4-FFF2-40B4-BE49-F238E27FC236}">
                <a16:creationId xmlns:a16="http://schemas.microsoft.com/office/drawing/2014/main" id="{4B30DBEA-9B1F-4053-8764-0B529325F537}"/>
              </a:ext>
            </a:extLst>
          </p:cNvPr>
          <p:cNvPicPr>
            <a:picLocks noChangeAspect="1"/>
          </p:cNvPicPr>
          <p:nvPr/>
        </p:nvPicPr>
        <p:blipFill>
          <a:blip r:embed="rId2"/>
          <a:stretch>
            <a:fillRect/>
          </a:stretch>
        </p:blipFill>
        <p:spPr>
          <a:xfrm>
            <a:off x="11406809" y="94699"/>
            <a:ext cx="632791" cy="577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a:extLst>
              <a:ext uri="{FF2B5EF4-FFF2-40B4-BE49-F238E27FC236}">
                <a16:creationId xmlns:a16="http://schemas.microsoft.com/office/drawing/2014/main" id="{5A2425FC-D25D-4DD0-A3D9-D1CD53B29FC6}"/>
              </a:ext>
            </a:extLst>
          </p:cNvPr>
          <p:cNvSpPr txBox="1"/>
          <p:nvPr/>
        </p:nvSpPr>
        <p:spPr>
          <a:xfrm>
            <a:off x="295422" y="953301"/>
            <a:ext cx="8285870" cy="1687963"/>
          </a:xfrm>
          <a:prstGeom prst="rect">
            <a:avLst/>
          </a:prstGeom>
          <a:noFill/>
          <a:ln>
            <a:solidFill>
              <a:schemeClr val="accent1">
                <a:lumMod val="40000"/>
                <a:lumOff val="60000"/>
              </a:schemeClr>
            </a:solidFill>
          </a:ln>
        </p:spPr>
        <p:txBody>
          <a:bodyPr wrap="square">
            <a:spAutoFit/>
          </a:bodyPr>
          <a:lstStyle/>
          <a:p>
            <a:pPr algn="just">
              <a:lnSpc>
                <a:spcPct val="150000"/>
              </a:lnSpc>
            </a:pPr>
            <a:r>
              <a:rPr lang="nl-NL" altLang="en-US" sz="1800" dirty="0"/>
              <a:t> </a:t>
            </a:r>
            <a:r>
              <a:rPr lang="nl-NL" altLang="en-US" sz="2400" dirty="0">
                <a:latin typeface="Times New Roman" panose="02020603050405020304" pitchFamily="18" charset="0"/>
                <a:cs typeface="Times New Roman" panose="02020603050405020304" pitchFamily="18" charset="0"/>
              </a:rPr>
              <a:t>- Nhà văn Nam Cao có vẻ ngoài lạnh lùng ít nói nhưng bên trong là tấm lòng đôn hậu, yêu thương con người, nhất là những người bé nhỏ, nghèo khổ. </a:t>
            </a:r>
            <a:endParaRPr lang="en-US" altLang="en-US" sz="24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A5F2E86-ED18-40CC-A29B-2559D6E7A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6044" y="953301"/>
            <a:ext cx="3110534" cy="4192657"/>
          </a:xfrm>
          <a:prstGeom prst="rect">
            <a:avLst/>
          </a:prstGeom>
          <a:ln>
            <a:noFill/>
          </a:ln>
          <a:effectLst>
            <a:softEdge rad="112500"/>
          </a:effectLst>
        </p:spPr>
      </p:pic>
      <p:sp>
        <p:nvSpPr>
          <p:cNvPr id="16" name="TextBox 15">
            <a:extLst>
              <a:ext uri="{FF2B5EF4-FFF2-40B4-BE49-F238E27FC236}">
                <a16:creationId xmlns:a16="http://schemas.microsoft.com/office/drawing/2014/main" id="{77DEAD2C-F177-450E-9154-35E6EB2C10E8}"/>
              </a:ext>
            </a:extLst>
          </p:cNvPr>
          <p:cNvSpPr txBox="1"/>
          <p:nvPr/>
        </p:nvSpPr>
        <p:spPr>
          <a:xfrm>
            <a:off x="295421" y="2832565"/>
            <a:ext cx="8285869" cy="1133965"/>
          </a:xfrm>
          <a:prstGeom prst="rect">
            <a:avLst/>
          </a:prstGeom>
          <a:noFill/>
          <a:ln>
            <a:solidFill>
              <a:schemeClr val="accent1">
                <a:lumMod val="40000"/>
                <a:lumOff val="60000"/>
              </a:schemeClr>
            </a:solidFill>
          </a:ln>
        </p:spPr>
        <p:txBody>
          <a:bodyPr wrap="square">
            <a:spAutoFit/>
          </a:bodyPr>
          <a:lstStyle/>
          <a:p>
            <a:pPr algn="just">
              <a:lnSpc>
                <a:spcPct val="150000"/>
              </a:lnSpc>
            </a:pP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vi-VN" sz="2400" dirty="0">
                <a:solidFill>
                  <a:schemeClr val="accent3">
                    <a:lumMod val="50000"/>
                  </a:schemeClr>
                </a:solidFill>
                <a:latin typeface="Times New Roman" panose="02020603050405020304" pitchFamily="18" charset="0"/>
                <a:cs typeface="Times New Roman" panose="02020603050405020304" pitchFamily="18" charset="0"/>
              </a:rPr>
              <a:t>Tác phẩm </a:t>
            </a:r>
            <a:r>
              <a:rPr lang="en-US" sz="2400" i="1" dirty="0" err="1">
                <a:solidFill>
                  <a:schemeClr val="accent3">
                    <a:lumMod val="50000"/>
                  </a:schemeClr>
                </a:solidFill>
                <a:latin typeface="Times New Roman" panose="02020603050405020304" pitchFamily="18" charset="0"/>
                <a:cs typeface="Times New Roman" panose="02020603050405020304" pitchFamily="18" charset="0"/>
              </a:rPr>
              <a:t>Chí</a:t>
            </a:r>
            <a:r>
              <a:rPr lang="en-US" sz="2400" i="1" dirty="0">
                <a:solidFill>
                  <a:schemeClr val="accent3">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3">
                    <a:lumMod val="50000"/>
                  </a:schemeClr>
                </a:solidFill>
                <a:latin typeface="Times New Roman" panose="02020603050405020304" pitchFamily="18" charset="0"/>
                <a:cs typeface="Times New Roman" panose="02020603050405020304" pitchFamily="18" charset="0"/>
              </a:rPr>
              <a:t>Phèo</a:t>
            </a:r>
            <a:r>
              <a:rPr lang="en-US" sz="2400" i="1" dirty="0">
                <a:solidFill>
                  <a:schemeClr val="accent3">
                    <a:lumMod val="50000"/>
                  </a:schemeClr>
                </a:solidFill>
                <a:latin typeface="Times New Roman" panose="02020603050405020304" pitchFamily="18" charset="0"/>
                <a:cs typeface="Times New Roman" panose="02020603050405020304" pitchFamily="18" charset="0"/>
              </a:rPr>
              <a:t> </a:t>
            </a:r>
            <a:r>
              <a:rPr lang="vi-VN" sz="2400" dirty="0">
                <a:solidFill>
                  <a:schemeClr val="accent3">
                    <a:lumMod val="50000"/>
                  </a:schemeClr>
                </a:solidFill>
                <a:latin typeface="Times New Roman" panose="02020603050405020304" pitchFamily="18" charset="0"/>
                <a:cs typeface="Times New Roman" panose="02020603050405020304" pitchFamily="18" charset="0"/>
              </a:rPr>
              <a:t>được</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vi-VN" sz="2400" dirty="0">
                <a:solidFill>
                  <a:schemeClr val="accent3">
                    <a:lumMod val="50000"/>
                  </a:schemeClr>
                </a:solidFill>
                <a:latin typeface="Times New Roman" panose="02020603050405020304" pitchFamily="18" charset="0"/>
                <a:cs typeface="Times New Roman" panose="02020603050405020304" pitchFamily="18" charset="0"/>
              </a:rPr>
              <a:t>viết năm 1941</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về</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đề</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3">
                    <a:lumMod val="50000"/>
                  </a:schemeClr>
                </a:solidFill>
                <a:latin typeface="Times New Roman" panose="02020603050405020304" pitchFamily="18" charset="0"/>
                <a:cs typeface="Times New Roman" panose="02020603050405020304" pitchFamily="18" charset="0"/>
              </a:rPr>
              <a:t>tài</a:t>
            </a:r>
            <a:r>
              <a:rPr lang="en-US" sz="2400" dirty="0">
                <a:solidFill>
                  <a:schemeClr val="accent3">
                    <a:lumMod val="50000"/>
                  </a:schemeClr>
                </a:solidFill>
                <a:latin typeface="Times New Roman" panose="02020603050405020304" pitchFamily="18" charset="0"/>
                <a:cs typeface="Times New Roman" panose="02020603050405020304" pitchFamily="18" charset="0"/>
              </a:rPr>
              <a:t> </a:t>
            </a:r>
            <a:r>
              <a:rPr lang="vi-VN" sz="2400" dirty="0">
                <a:solidFill>
                  <a:schemeClr val="accent3">
                    <a:lumMod val="50000"/>
                  </a:schemeClr>
                </a:solidFill>
                <a:latin typeface="Times New Roman" panose="02020603050405020304" pitchFamily="18" charset="0"/>
                <a:cs typeface="Times New Roman" panose="02020603050405020304" pitchFamily="18" charset="0"/>
              </a:rPr>
              <a:t>người nông dân nghèo Việt Nam trước Cách mạng tháng Tám.</a:t>
            </a:r>
            <a:endParaRPr lang="en-US" sz="2400"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17" name="Picture 2" descr="Tập tin:Chi Pheo cover 1957.jpg">
            <a:extLst>
              <a:ext uri="{FF2B5EF4-FFF2-40B4-BE49-F238E27FC236}">
                <a16:creationId xmlns:a16="http://schemas.microsoft.com/office/drawing/2014/main" id="{B1A95A0F-AFD1-40FB-A50A-458FFADC9B8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95421" y="4157831"/>
            <a:ext cx="2423121" cy="24895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88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ipe(down)">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125"/>
                                        </p:tgtEl>
                                        <p:attrNameLst>
                                          <p:attrName>style.visibility</p:attrName>
                                        </p:attrNameLst>
                                      </p:cBhvr>
                                      <p:to>
                                        <p:strVal val="visible"/>
                                      </p:to>
                                    </p:set>
                                    <p:animEffect transition="in" filter="wipe(down)">
                                      <p:cBhvr>
                                        <p:cTn id="20" dur="500"/>
                                        <p:tgtEl>
                                          <p:spTgt spid="51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5125" grpId="0"/>
      <p:bldP spid="10"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4" name="Picture 2" descr="http://img.tiki.vn/media/catalog/product/cache/1/image/9df78eab33525d08d6e5fb8d27136e95/c/h/chi_pheo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1235" y="395768"/>
            <a:ext cx="3039165" cy="58928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id="{9AEFCF8D-164A-4922-BE5F-2BD636BFA40C}"/>
              </a:ext>
            </a:extLst>
          </p:cNvPr>
          <p:cNvSpPr txBox="1"/>
          <p:nvPr/>
        </p:nvSpPr>
        <p:spPr>
          <a:xfrm>
            <a:off x="685800" y="905092"/>
            <a:ext cx="35306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2.1. </a:t>
            </a:r>
            <a:r>
              <a:rPr lang="en-US" sz="2400" b="1" u="sng" dirty="0" err="1">
                <a:solidFill>
                  <a:srgbClr val="FF0000"/>
                </a:solidFill>
                <a:latin typeface="Times New Roman" panose="02020603050405020304" pitchFamily="18" charset="0"/>
                <a:cs typeface="Times New Roman" panose="02020603050405020304" pitchFamily="18" charset="0"/>
              </a:rPr>
              <a:t>Quá</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trình</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thức</a:t>
            </a:r>
            <a:r>
              <a:rPr lang="en-US" sz="2400" b="1" u="sng" dirty="0">
                <a:solidFill>
                  <a:srgbClr val="FF0000"/>
                </a:solidFill>
                <a:latin typeface="Times New Roman" panose="02020603050405020304" pitchFamily="18" charset="0"/>
                <a:cs typeface="Times New Roman" panose="02020603050405020304" pitchFamily="18" charset="0"/>
              </a:rPr>
              <a:t> </a:t>
            </a:r>
            <a:r>
              <a:rPr lang="en-US" sz="2400" b="1" u="sng" dirty="0" err="1">
                <a:solidFill>
                  <a:srgbClr val="FF0000"/>
                </a:solidFill>
                <a:latin typeface="Times New Roman" panose="02020603050405020304" pitchFamily="18" charset="0"/>
                <a:cs typeface="Times New Roman" panose="02020603050405020304" pitchFamily="18" charset="0"/>
              </a:rPr>
              <a:t>tỉnh</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48DA94D-CBF6-4A79-B0B7-D1EED25A9C97}"/>
              </a:ext>
            </a:extLst>
          </p:cNvPr>
          <p:cNvSpPr txBox="1"/>
          <p:nvPr/>
        </p:nvSpPr>
        <p:spPr>
          <a:xfrm>
            <a:off x="685800" y="1697898"/>
            <a:ext cx="5994400" cy="492443"/>
          </a:xfrm>
          <a:prstGeom prst="rect">
            <a:avLst/>
          </a:prstGeom>
          <a:noFill/>
        </p:spPr>
        <p:txBody>
          <a:bodyPr wrap="square" rtlCol="0">
            <a:spAutoFit/>
          </a:bodyPr>
          <a:lstStyle/>
          <a:p>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Nguyên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nhân</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cuộc</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gặp</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gỡ</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với</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thị</a:t>
            </a:r>
            <a:r>
              <a:rPr lang="en-US" sz="2600" dirty="0">
                <a:solidFill>
                  <a:srgbClr val="0070C0"/>
                </a:solidFill>
                <a:latin typeface="Times New Roman" panose="02020603050405020304" pitchFamily="18" charset="0"/>
                <a:cs typeface="Times New Roman" panose="02020603050405020304" pitchFamily="18" charset="0"/>
              </a:rPr>
              <a:t> </a:t>
            </a:r>
            <a:r>
              <a:rPr lang="en-US" sz="2600" dirty="0" err="1">
                <a:solidFill>
                  <a:srgbClr val="0070C0"/>
                </a:solidFill>
                <a:latin typeface="Times New Roman" panose="02020603050405020304" pitchFamily="18" charset="0"/>
                <a:cs typeface="Times New Roman" panose="02020603050405020304" pitchFamily="18" charset="0"/>
              </a:rPr>
              <a:t>Nở</a:t>
            </a:r>
            <a:endParaRPr lang="en-US" sz="2600" dirty="0">
              <a:solidFill>
                <a:srgbClr val="0070C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AEE5AFE-72A7-4174-A99E-0E4D19A02047}"/>
              </a:ext>
            </a:extLst>
          </p:cNvPr>
          <p:cNvSpPr txBox="1"/>
          <p:nvPr/>
        </p:nvSpPr>
        <p:spPr>
          <a:xfrm>
            <a:off x="685800" y="2269580"/>
            <a:ext cx="3352800" cy="461665"/>
          </a:xfrm>
          <a:prstGeom prst="rect">
            <a:avLst/>
          </a:prstGeom>
          <a:noFill/>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Tâm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7012780A-1DBB-432D-8410-4651C5DD140B}"/>
              </a:ext>
            </a:extLst>
          </p:cNvPr>
          <p:cNvSpPr txBox="1"/>
          <p:nvPr/>
        </p:nvSpPr>
        <p:spPr>
          <a:xfrm>
            <a:off x="2362200" y="2258007"/>
            <a:ext cx="4673600" cy="502766"/>
          </a:xfrm>
          <a:prstGeom prst="rect">
            <a:avLst/>
          </a:prstGeom>
          <a:noFill/>
        </p:spPr>
        <p:txBody>
          <a:bodyPr wrap="square" rtlCol="0">
            <a:spAutoFit/>
          </a:bodyPr>
          <a:lstStyle/>
          <a:p>
            <a:r>
              <a:rPr lang="en-US" sz="2667" dirty="0" err="1">
                <a:solidFill>
                  <a:srgbClr val="0070C0"/>
                </a:solidFill>
                <a:latin typeface="Times New Roman" panose="02020603050405020304" pitchFamily="18" charset="0"/>
                <a:cs typeface="Times New Roman" panose="02020603050405020304" pitchFamily="18" charset="0"/>
              </a:rPr>
              <a:t>Từ</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tỉnh</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rượu</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đến</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tỉnh</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ngộ</a:t>
            </a:r>
            <a:endParaRPr lang="en-US" sz="2667" dirty="0">
              <a:solidFill>
                <a:srgbClr val="0070C0"/>
              </a:solidFill>
            </a:endParaRPr>
          </a:p>
        </p:txBody>
      </p:sp>
      <p:sp>
        <p:nvSpPr>
          <p:cNvPr id="7" name="TextBox 6">
            <a:extLst>
              <a:ext uri="{FF2B5EF4-FFF2-40B4-BE49-F238E27FC236}">
                <a16:creationId xmlns:a16="http://schemas.microsoft.com/office/drawing/2014/main" id="{4ABE1570-FE16-4B17-B285-4730DA9C639F}"/>
              </a:ext>
            </a:extLst>
          </p:cNvPr>
          <p:cNvSpPr txBox="1"/>
          <p:nvPr/>
        </p:nvSpPr>
        <p:spPr>
          <a:xfrm>
            <a:off x="812800" y="2766797"/>
            <a:ext cx="7010400" cy="913199"/>
          </a:xfrm>
          <a:prstGeom prst="rect">
            <a:avLst/>
          </a:prstGeom>
          <a:noFill/>
        </p:spPr>
        <p:txBody>
          <a:bodyPr wrap="square" rtlCol="0">
            <a:spAutoFit/>
          </a:bodyPr>
          <a:lstStyle/>
          <a:p>
            <a:r>
              <a:rPr lang="en-US" sz="2667" dirty="0">
                <a:solidFill>
                  <a:srgbClr val="0070C0"/>
                </a:solidFill>
                <a:latin typeface="Times New Roman" panose="02020603050405020304" pitchFamily="18" charset="0"/>
                <a:cs typeface="Times New Roman" panose="02020603050405020304" pitchFamily="18" charset="0"/>
              </a:rPr>
              <a:t>+</a:t>
            </a:r>
            <a:r>
              <a:rPr lang="en-US" sz="2667" dirty="0" err="1">
                <a:solidFill>
                  <a:srgbClr val="0070C0"/>
                </a:solidFill>
                <a:latin typeface="Times New Roman" panose="02020603050405020304" pitchFamily="18" charset="0"/>
                <a:cs typeface="Times New Roman" panose="02020603050405020304" pitchFamily="18" charset="0"/>
              </a:rPr>
              <a:t>Nhận</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thức</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không</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gian</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mình</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sống</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lắng</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nghe</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âm</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thanh</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hằng</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ngày</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của</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cuộc</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sống</a:t>
            </a:r>
            <a:endParaRPr lang="en-US" sz="2667" dirty="0">
              <a:solidFill>
                <a:srgbClr val="0070C0"/>
              </a:solidFill>
            </a:endParaRPr>
          </a:p>
        </p:txBody>
      </p:sp>
      <p:sp>
        <p:nvSpPr>
          <p:cNvPr id="9" name="TextBox 8">
            <a:extLst>
              <a:ext uri="{FF2B5EF4-FFF2-40B4-BE49-F238E27FC236}">
                <a16:creationId xmlns:a16="http://schemas.microsoft.com/office/drawing/2014/main" id="{10B1D8EC-182A-480E-9171-B294AB3DFC40}"/>
              </a:ext>
            </a:extLst>
          </p:cNvPr>
          <p:cNvSpPr txBox="1"/>
          <p:nvPr/>
        </p:nvSpPr>
        <p:spPr>
          <a:xfrm>
            <a:off x="812800" y="3634603"/>
            <a:ext cx="3962400" cy="1323632"/>
          </a:xfrm>
          <a:prstGeom prst="rect">
            <a:avLst/>
          </a:prstGeom>
          <a:noFill/>
        </p:spPr>
        <p:txBody>
          <a:bodyPr wrap="square" rtlCol="0">
            <a:spAutoFit/>
          </a:bodyPr>
          <a:lstStyle/>
          <a:p>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Nhớ</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về</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quá</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khứ</a:t>
            </a:r>
            <a:endParaRPr lang="en-US" sz="2667" dirty="0">
              <a:solidFill>
                <a:srgbClr val="0070C0"/>
              </a:solidFill>
              <a:latin typeface="Times New Roman" panose="02020603050405020304" pitchFamily="18" charset="0"/>
              <a:cs typeface="Times New Roman" panose="02020603050405020304" pitchFamily="18" charset="0"/>
            </a:endParaRPr>
          </a:p>
          <a:p>
            <a:r>
              <a:rPr lang="en-US" sz="2667" dirty="0">
                <a:solidFill>
                  <a:srgbClr val="0070C0"/>
                </a:solidFill>
                <a:latin typeface="Times New Roman" panose="02020603050405020304" pitchFamily="18" charset="0"/>
                <a:cs typeface="Times New Roman" panose="02020603050405020304" pitchFamily="18" charset="0"/>
              </a:rPr>
              <a:t>+Ý </a:t>
            </a:r>
            <a:r>
              <a:rPr lang="en-US" sz="2667" dirty="0" err="1">
                <a:solidFill>
                  <a:srgbClr val="0070C0"/>
                </a:solidFill>
                <a:latin typeface="Times New Roman" panose="02020603050405020304" pitchFamily="18" charset="0"/>
                <a:cs typeface="Times New Roman" panose="02020603050405020304" pitchFamily="18" charset="0"/>
              </a:rPr>
              <a:t>thức</a:t>
            </a:r>
            <a:r>
              <a:rPr lang="en-US" sz="2667" dirty="0">
                <a:solidFill>
                  <a:srgbClr val="0070C0"/>
                </a:solidFill>
                <a:latin typeface="Times New Roman" panose="02020603050405020304" pitchFamily="18" charset="0"/>
                <a:cs typeface="Times New Roman" panose="02020603050405020304" pitchFamily="18" charset="0"/>
              </a:rPr>
              <a:t> được </a:t>
            </a:r>
            <a:r>
              <a:rPr lang="en-US" sz="2667" dirty="0" err="1">
                <a:solidFill>
                  <a:srgbClr val="0070C0"/>
                </a:solidFill>
                <a:latin typeface="Times New Roman" panose="02020603050405020304" pitchFamily="18" charset="0"/>
                <a:cs typeface="Times New Roman" panose="02020603050405020304" pitchFamily="18" charset="0"/>
              </a:rPr>
              <a:t>thực</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tại</a:t>
            </a:r>
            <a:endParaRPr lang="en-US" sz="2667" dirty="0">
              <a:solidFill>
                <a:srgbClr val="0070C0"/>
              </a:solidFill>
              <a:latin typeface="Times New Roman" panose="02020603050405020304" pitchFamily="18" charset="0"/>
              <a:cs typeface="Times New Roman" panose="02020603050405020304" pitchFamily="18" charset="0"/>
            </a:endParaRPr>
          </a:p>
          <a:p>
            <a:r>
              <a:rPr lang="en-US" sz="2667" dirty="0">
                <a:solidFill>
                  <a:srgbClr val="0070C0"/>
                </a:solidFill>
                <a:latin typeface="Times New Roman" panose="02020603050405020304" pitchFamily="18" charset="0"/>
                <a:cs typeface="Times New Roman" panose="02020603050405020304" pitchFamily="18" charset="0"/>
              </a:rPr>
              <a:t>+Lo </a:t>
            </a:r>
            <a:r>
              <a:rPr lang="en-US" sz="2667" dirty="0" err="1">
                <a:solidFill>
                  <a:srgbClr val="0070C0"/>
                </a:solidFill>
                <a:latin typeface="Times New Roman" panose="02020603050405020304" pitchFamily="18" charset="0"/>
                <a:cs typeface="Times New Roman" panose="02020603050405020304" pitchFamily="18" charset="0"/>
              </a:rPr>
              <a:t>sợ</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cho</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tương</a:t>
            </a:r>
            <a:r>
              <a:rPr lang="en-US" sz="2667" dirty="0">
                <a:solidFill>
                  <a:srgbClr val="0070C0"/>
                </a:solidFill>
                <a:latin typeface="Times New Roman" panose="02020603050405020304" pitchFamily="18" charset="0"/>
                <a:cs typeface="Times New Roman" panose="02020603050405020304" pitchFamily="18" charset="0"/>
              </a:rPr>
              <a:t> </a:t>
            </a:r>
            <a:r>
              <a:rPr lang="en-US" sz="2667" dirty="0" err="1">
                <a:solidFill>
                  <a:srgbClr val="0070C0"/>
                </a:solidFill>
                <a:latin typeface="Times New Roman" panose="02020603050405020304" pitchFamily="18" charset="0"/>
                <a:cs typeface="Times New Roman" panose="02020603050405020304" pitchFamily="18" charset="0"/>
              </a:rPr>
              <a:t>lai</a:t>
            </a:r>
            <a:endParaRPr lang="en-US" sz="2667" dirty="0">
              <a:solidFill>
                <a:srgbClr val="0070C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1C3DA55-CEDD-4CD7-82CF-FB39B4433F06}"/>
              </a:ext>
            </a:extLst>
          </p:cNvPr>
          <p:cNvSpPr txBox="1"/>
          <p:nvPr/>
        </p:nvSpPr>
        <p:spPr>
          <a:xfrm>
            <a:off x="355600" y="4958235"/>
            <a:ext cx="7924800" cy="1569660"/>
          </a:xfrm>
          <a:prstGeom prst="rect">
            <a:avLst/>
          </a:prstGeom>
          <a:noFill/>
        </p:spPr>
        <p:txBody>
          <a:bodyPr wrap="square" rtlCol="0">
            <a:spAutoFit/>
          </a:bodyPr>
          <a:lstStyle/>
          <a:p>
            <a:pPr algn="l"/>
            <a:r>
              <a:rPr lang="en-US" sz="24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cs typeface="Times New Roman" panose="02020603050405020304" pitchFamily="18" charset="0"/>
              </a:rPr>
              <a:t>Tâm hồn Chí Phèo đã được hồi sinh:</a:t>
            </a:r>
            <a:r>
              <a:rPr lang="en-US" sz="2400" dirty="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cs typeface="Times New Roman" panose="02020603050405020304" pitchFamily="18" charset="0"/>
              </a:rPr>
              <a:t>ý thức đầy đủ, sâu sắc về cuộc đời mình.</a:t>
            </a:r>
            <a:endParaRPr lang="en-US" sz="2400" dirty="0">
              <a:solidFill>
                <a:srgbClr val="0070C0"/>
              </a:solidFill>
              <a:latin typeface="Times New Roman" panose="02020603050405020304" pitchFamily="18" charset="0"/>
              <a:cs typeface="Times New Roman" panose="02020603050405020304" pitchFamily="18" charset="0"/>
            </a:endParaRPr>
          </a:p>
          <a:p>
            <a:pPr algn="l"/>
            <a:r>
              <a:rPr lang="en-US" sz="24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rgbClr val="0070C0"/>
                </a:solidFill>
                <a:latin typeface="Times New Roman" panose="02020603050405020304" pitchFamily="18" charset="0"/>
                <a:cs typeface="Times New Roman" panose="02020603050405020304" pitchFamily="18" charset="0"/>
              </a:rPr>
              <a:t>Đoạn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văn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miêu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tả</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diễn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biến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tâm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lí</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nhân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vật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tự</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nhiên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tinh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tế</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hợp</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lí</a:t>
            </a:r>
            <a:r>
              <a:rPr lang="en-US" sz="2400" dirty="0">
                <a:solidFill>
                  <a:srgbClr val="0070C0"/>
                </a:solidFill>
                <a:latin typeface="Times New Roman" panose="02020603050405020304" pitchFamily="18" charset="0"/>
                <a:cs typeface="Times New Roman" panose="02020603050405020304" pitchFamily="18" charset="0"/>
              </a:rPr>
              <a:t>.</a:t>
            </a:r>
            <a:r>
              <a:rPr lang="vi-VN" sz="2400" dirty="0">
                <a:solidFill>
                  <a:srgbClr val="0070C0"/>
                </a:solidFill>
                <a:latin typeface="Times New Roman" panose="02020603050405020304" pitchFamily="18" charset="0"/>
                <a:cs typeface="Times New Roman" panose="02020603050405020304"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11" name="Rectangle 2">
            <a:extLst>
              <a:ext uri="{FF2B5EF4-FFF2-40B4-BE49-F238E27FC236}">
                <a16:creationId xmlns:a16="http://schemas.microsoft.com/office/drawing/2014/main" id="{E1660A3E-0259-40C6-A0AE-F25273555882}"/>
              </a:ext>
            </a:extLst>
          </p:cNvPr>
          <p:cNvSpPr>
            <a:spLocks noGrp="1" noChangeArrowheads="1"/>
          </p:cNvSpPr>
          <p:nvPr>
            <p:ph type="title"/>
          </p:nvPr>
        </p:nvSpPr>
        <p:spPr>
          <a:xfrm>
            <a:off x="685800" y="228600"/>
            <a:ext cx="2335696" cy="533400"/>
          </a:xfrm>
          <a:solidFill>
            <a:schemeClr val="accent5">
              <a:lumMod val="20000"/>
              <a:lumOff val="80000"/>
            </a:schemeClr>
          </a:solidFill>
        </p:spPr>
        <p:txBody>
          <a:bodyPr>
            <a:normAutofit/>
          </a:bodyPr>
          <a:lstStyle/>
          <a:p>
            <a:pPr eaLnBrk="1" hangingPunct="1">
              <a:defRPr/>
            </a:pPr>
            <a:r>
              <a:rPr lang="en-US" altLang="en-US" sz="2800" b="1" dirty="0">
                <a:solidFill>
                  <a:srgbClr val="FF0000"/>
                </a:solidFill>
                <a:latin typeface="Times New Roman" panose="02020603050405020304" pitchFamily="18" charset="0"/>
                <a:cs typeface="Times New Roman" panose="02020603050405020304" pitchFamily="18" charset="0"/>
              </a:rPr>
              <a:t>2. THÂN BÀI</a:t>
            </a:r>
          </a:p>
        </p:txBody>
      </p:sp>
    </p:spTree>
    <p:extLst>
      <p:ext uri="{BB962C8B-B14F-4D97-AF65-F5344CB8AC3E}">
        <p14:creationId xmlns:p14="http://schemas.microsoft.com/office/powerpoint/2010/main" val="8272780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tiki.vn/media/catalog/product/cache/1/image/9df78eab33525d08d6e5fb8d27136e95/c/h/chi_pheo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5217" y="381000"/>
            <a:ext cx="2941983" cy="58928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id="{49F908B9-9BA6-4248-AEE6-0F01DEB67FAA}"/>
              </a:ext>
            </a:extLst>
          </p:cNvPr>
          <p:cNvSpPr txBox="1"/>
          <p:nvPr/>
        </p:nvSpPr>
        <p:spPr>
          <a:xfrm>
            <a:off x="304800" y="381000"/>
            <a:ext cx="8242852" cy="461665"/>
          </a:xfrm>
          <a:prstGeom prst="rect">
            <a:avLst/>
          </a:prstGeom>
          <a:noFill/>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a:t>
            </a:r>
            <a:r>
              <a:rPr lang="en-US" sz="2400" dirty="0" err="1">
                <a:solidFill>
                  <a:srgbClr val="0070C0"/>
                </a:solidFill>
                <a:latin typeface="Times New Roman" panose="02020603050405020304" pitchFamily="18" charset="0"/>
                <a:cs typeface="Times New Roman" panose="02020603050405020304" pitchFamily="18" charset="0"/>
              </a:rPr>
              <a:t>Diễn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biến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tâm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trạng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của</a:t>
            </a:r>
            <a:r>
              <a:rPr lang="en-US" sz="2400" dirty="0">
                <a:solidFill>
                  <a:srgbClr val="0070C0"/>
                </a:solidFill>
                <a:latin typeface="Times New Roman" panose="02020603050405020304" pitchFamily="18" charset="0"/>
                <a:cs typeface="Times New Roman" panose="02020603050405020304" pitchFamily="18" charset="0"/>
              </a:rPr>
              <a:t> CP </a:t>
            </a:r>
            <a:r>
              <a:rPr lang="en-US" sz="2400" dirty="0" err="1">
                <a:solidFill>
                  <a:srgbClr val="0070C0"/>
                </a:solidFill>
                <a:latin typeface="Times New Roman" panose="02020603050405020304" pitchFamily="18" charset="0"/>
                <a:cs typeface="Times New Roman" panose="02020603050405020304" pitchFamily="18" charset="0"/>
              </a:rPr>
              <a:t>khi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bát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cháo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hành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của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thị</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Nở</a:t>
            </a:r>
            <a:r>
              <a:rPr lang="en-US" sz="2400" dirty="0">
                <a:solidFill>
                  <a:srgbClr val="0070C0"/>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9C8180F7-1717-429F-9D40-62DBB4F171D7}"/>
              </a:ext>
            </a:extLst>
          </p:cNvPr>
          <p:cNvSpPr txBox="1"/>
          <p:nvPr/>
        </p:nvSpPr>
        <p:spPr>
          <a:xfrm>
            <a:off x="667026" y="990600"/>
            <a:ext cx="7880626" cy="3349956"/>
          </a:xfrm>
          <a:prstGeom prst="rect">
            <a:avLst/>
          </a:prstGeom>
          <a:noFill/>
        </p:spPr>
        <p:txBody>
          <a:bodyPr wrap="square" rtlCol="0">
            <a:spAutoFit/>
          </a:bodyPr>
          <a:lstStyle/>
          <a:p>
            <a:pPr algn="just">
              <a:lnSpc>
                <a:spcPct val="150000"/>
              </a:lnSpc>
            </a:pPr>
            <a:r>
              <a:rPr lang="en-US" sz="2400" dirty="0">
                <a:solidFill>
                  <a:srgbClr val="0070C0"/>
                </a:solidFill>
                <a:latin typeface="Times New Roman" panose="02020603050405020304" pitchFamily="18" charset="0"/>
                <a:cs typeface="Times New Roman" panose="02020603050405020304" pitchFamily="18" charset="0"/>
              </a:rPr>
              <a:t>-</a:t>
            </a:r>
            <a:r>
              <a:rPr lang="en-US" sz="2400" dirty="0" err="1">
                <a:solidFill>
                  <a:srgbClr val="0070C0"/>
                </a:solidFill>
                <a:latin typeface="Times New Roman" panose="02020603050405020304" pitchFamily="18" charset="0"/>
                <a:cs typeface="Times New Roman" panose="02020603050405020304" pitchFamily="18" charset="0"/>
              </a:rPr>
              <a:t>Từ</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ngạc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nhiên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xúc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động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tới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khát</a:t>
            </a:r>
            <a:r>
              <a:rPr lang="en-US" sz="2400" dirty="0">
                <a:solidFill>
                  <a:srgbClr val="0070C0"/>
                </a:solidFill>
                <a:latin typeface="Times New Roman" panose="02020603050405020304" pitchFamily="18" charset="0"/>
                <a:cs typeface="Times New Roman" panose="02020603050405020304" pitchFamily="18" charset="0"/>
              </a:rPr>
              <a:t> khao </a:t>
            </a:r>
            <a:r>
              <a:rPr lang="en-US" sz="2400" dirty="0" err="1">
                <a:solidFill>
                  <a:srgbClr val="0070C0"/>
                </a:solidFill>
                <a:latin typeface="Times New Roman" panose="02020603050405020304" pitchFamily="18" charset="0"/>
                <a:cs typeface="Times New Roman" panose="02020603050405020304" pitchFamily="18" charset="0"/>
              </a:rPr>
              <a:t>lương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thiện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và</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mong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ước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hạnh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phúc</a:t>
            </a:r>
            <a:r>
              <a:rPr lang="en-US" sz="2400" dirty="0">
                <a:solidFill>
                  <a:srgbClr val="0070C0"/>
                </a:solidFill>
                <a:latin typeface="Times New Roman" panose="02020603050405020304" pitchFamily="18" charset="0"/>
                <a:cs typeface="Times New Roman" panose="02020603050405020304" pitchFamily="18" charset="0"/>
              </a:rPr>
              <a:t>.</a:t>
            </a:r>
          </a:p>
          <a:p>
            <a:pPr algn="just">
              <a:lnSpc>
                <a:spcPct val="150000"/>
              </a:lnSpc>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Ngạc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nhiên</a:t>
            </a:r>
            <a:r>
              <a:rPr lang="en-US" sz="2400" dirty="0">
                <a:solidFill>
                  <a:srgbClr val="0070C0"/>
                </a:solidFill>
                <a:latin typeface="Times New Roman" panose="02020603050405020304" pitchFamily="18" charset="0"/>
                <a:cs typeface="Times New Roman" panose="02020603050405020304" pitchFamily="18" charset="0"/>
              </a:rPr>
              <a:t>-&gt; </a:t>
            </a:r>
            <a:r>
              <a:rPr lang="en-US" sz="2400" dirty="0" err="1">
                <a:solidFill>
                  <a:srgbClr val="0070C0"/>
                </a:solidFill>
                <a:latin typeface="Times New Roman" panose="02020603050405020304" pitchFamily="18" charset="0"/>
                <a:cs typeface="Times New Roman" panose="02020603050405020304" pitchFamily="18" charset="0"/>
              </a:rPr>
              <a:t>xúc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động</a:t>
            </a:r>
            <a:r>
              <a:rPr lang="en-US" sz="2400" dirty="0">
                <a:solidFill>
                  <a:srgbClr val="0070C0"/>
                </a:solidFill>
                <a:latin typeface="Times New Roman" panose="02020603050405020304" pitchFamily="18" charset="0"/>
                <a:cs typeface="Times New Roman" panose="02020603050405020304" pitchFamily="18" charset="0"/>
              </a:rPr>
              <a:t>-&gt; </a:t>
            </a:r>
            <a:r>
              <a:rPr lang="en-US" sz="2400" dirty="0" err="1">
                <a:solidFill>
                  <a:srgbClr val="0070C0"/>
                </a:solidFill>
                <a:latin typeface="Times New Roman" panose="02020603050405020304" pitchFamily="18" charset="0"/>
                <a:cs typeface="Times New Roman" panose="02020603050405020304" pitchFamily="18" charset="0"/>
              </a:rPr>
              <a:t>bâng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khuâng</a:t>
            </a:r>
            <a:r>
              <a:rPr lang="en-US" sz="2400" dirty="0">
                <a:solidFill>
                  <a:srgbClr val="0070C0"/>
                </a:solidFill>
                <a:latin typeface="Times New Roman" panose="02020603050405020304" pitchFamily="18" charset="0"/>
                <a:cs typeface="Times New Roman" panose="02020603050405020304" pitchFamily="18" charset="0"/>
              </a:rPr>
              <a:t>-&gt;, </a:t>
            </a:r>
            <a:r>
              <a:rPr lang="en-US" sz="2400" dirty="0" err="1">
                <a:solidFill>
                  <a:srgbClr val="0070C0"/>
                </a:solidFill>
                <a:latin typeface="Times New Roman" panose="02020603050405020304" pitchFamily="18" charset="0"/>
                <a:cs typeface="Times New Roman" panose="02020603050405020304" pitchFamily="18" charset="0"/>
              </a:rPr>
              <a:t>vừa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vui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vừa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buồn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vưa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như</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là</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ăn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năn</a:t>
            </a:r>
            <a:r>
              <a:rPr lang="en-US" sz="2400" dirty="0">
                <a:solidFill>
                  <a:srgbClr val="0070C0"/>
                </a:solidFill>
                <a:latin typeface="Times New Roman" panose="02020603050405020304" pitchFamily="18" charset="0"/>
                <a:cs typeface="Times New Roman" panose="02020603050405020304" pitchFamily="18" charset="0"/>
              </a:rPr>
              <a:t>.</a:t>
            </a:r>
          </a:p>
          <a:p>
            <a:pPr algn="just">
              <a:lnSpc>
                <a:spcPct val="150000"/>
              </a:lnSpc>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Thấy</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lòng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thành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trẻ</a:t>
            </a:r>
            <a:r>
              <a:rPr lang="en-US" sz="2400" dirty="0">
                <a:solidFill>
                  <a:srgbClr val="0070C0"/>
                </a:solidFill>
                <a:latin typeface="Times New Roman" panose="02020603050405020304" pitchFamily="18" charset="0"/>
                <a:cs typeface="Times New Roman" panose="02020603050405020304" pitchFamily="18" charset="0"/>
              </a:rPr>
              <a:t> con, </a:t>
            </a:r>
            <a:r>
              <a:rPr lang="en-US" sz="2400" dirty="0" err="1">
                <a:solidFill>
                  <a:srgbClr val="0070C0"/>
                </a:solidFill>
                <a:latin typeface="Times New Roman" panose="02020603050405020304" pitchFamily="18" charset="0"/>
                <a:cs typeface="Times New Roman" panose="02020603050405020304" pitchFamily="18" charset="0"/>
              </a:rPr>
              <a:t>muốn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làm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nũng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với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thị</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Nở</a:t>
            </a:r>
            <a:r>
              <a:rPr lang="en-US" sz="2400" dirty="0">
                <a:solidFill>
                  <a:srgbClr val="0070C0"/>
                </a:solidFill>
                <a:latin typeface="Times New Roman" panose="02020603050405020304" pitchFamily="18" charset="0"/>
                <a:cs typeface="Times New Roman" panose="02020603050405020304" pitchFamily="18" charset="0"/>
              </a:rPr>
              <a:t>.</a:t>
            </a:r>
          </a:p>
          <a:p>
            <a:pPr algn="just">
              <a:lnSpc>
                <a:spcPct val="150000"/>
              </a:lnSpc>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Thèm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lương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thiện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muốn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làm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hòa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với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mọi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người</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C8CB9DC-7410-471F-AC25-198F15D868EB}"/>
              </a:ext>
            </a:extLst>
          </p:cNvPr>
          <p:cNvSpPr txBox="1"/>
          <p:nvPr/>
        </p:nvSpPr>
        <p:spPr>
          <a:xfrm>
            <a:off x="541130" y="4353342"/>
            <a:ext cx="8132417" cy="2123658"/>
          </a:xfrm>
          <a:prstGeom prst="rect">
            <a:avLst/>
          </a:prstGeom>
          <a:noFill/>
        </p:spPr>
        <p:txBody>
          <a:bodyPr wrap="square" rtlCol="0">
            <a:spAutoFit/>
          </a:bodyPr>
          <a:lstStyle/>
          <a:p>
            <a:pPr algn="just">
              <a:lnSpc>
                <a:spcPct val="150000"/>
              </a:lnSpc>
            </a:pPr>
            <a:r>
              <a:rPr lang="en-US" sz="24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Thị</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Nở</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đã</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mở</a:t>
            </a:r>
            <a:r>
              <a:rPr lang="en-US" sz="2400" dirty="0">
                <a:solidFill>
                  <a:srgbClr val="0070C0"/>
                </a:solidFill>
                <a:latin typeface="Times New Roman" panose="02020603050405020304" pitchFamily="18" charset="0"/>
                <a:cs typeface="Times New Roman" panose="02020603050405020304" pitchFamily="18" charset="0"/>
              </a:rPr>
              <a:t> ra </a:t>
            </a:r>
            <a:r>
              <a:rPr lang="en-US" sz="2400" dirty="0" err="1">
                <a:solidFill>
                  <a:srgbClr val="0070C0"/>
                </a:solidFill>
                <a:latin typeface="Times New Roman" panose="02020603050405020304" pitchFamily="18" charset="0"/>
                <a:cs typeface="Times New Roman" panose="02020603050405020304" pitchFamily="18" charset="0"/>
              </a:rPr>
              <a:t>cho</a:t>
            </a:r>
            <a:r>
              <a:rPr lang="en-US" sz="2400" dirty="0">
                <a:solidFill>
                  <a:srgbClr val="0070C0"/>
                </a:solidFill>
                <a:latin typeface="Times New Roman" panose="02020603050405020304" pitchFamily="18" charset="0"/>
                <a:cs typeface="Times New Roman" panose="02020603050405020304" pitchFamily="18" charset="0"/>
              </a:rPr>
              <a:t> CP bao </a:t>
            </a:r>
            <a:r>
              <a:rPr lang="en-US" sz="2400" dirty="0" err="1">
                <a:solidFill>
                  <a:srgbClr val="0070C0"/>
                </a:solidFill>
                <a:latin typeface="Times New Roman" panose="02020603050405020304" pitchFamily="18" charset="0"/>
                <a:cs typeface="Times New Roman" panose="02020603050405020304" pitchFamily="18" charset="0"/>
              </a:rPr>
              <a:t>khát</a:t>
            </a:r>
            <a:r>
              <a:rPr lang="en-US" sz="2400" dirty="0">
                <a:solidFill>
                  <a:srgbClr val="0070C0"/>
                </a:solidFill>
                <a:latin typeface="Times New Roman" panose="02020603050405020304" pitchFamily="18" charset="0"/>
                <a:cs typeface="Times New Roman" panose="02020603050405020304" pitchFamily="18" charset="0"/>
              </a:rPr>
              <a:t> khao, hi </a:t>
            </a:r>
            <a:r>
              <a:rPr lang="en-US" sz="2400" dirty="0" err="1">
                <a:solidFill>
                  <a:srgbClr val="0070C0"/>
                </a:solidFill>
                <a:latin typeface="Times New Roman" panose="02020603050405020304" pitchFamily="18" charset="0"/>
                <a:cs typeface="Times New Roman" panose="02020603050405020304" pitchFamily="18" charset="0"/>
              </a:rPr>
              <a:t>vọn</a:t>
            </a:r>
            <a:r>
              <a:rPr lang="vi-VN" sz="2400" dirty="0">
                <a:solidFill>
                  <a:srgbClr val="0070C0"/>
                </a:solidFill>
                <a:latin typeface="Times New Roman" panose="02020603050405020304" pitchFamily="18" charset="0"/>
                <a:cs typeface="Times New Roman" panose="02020603050405020304" pitchFamily="18" charset="0"/>
              </a:rPr>
              <a:t>g về  một cuộc sống hoàn lương.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Ngòi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bút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nhân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đạo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sâu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sắc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mới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mẻ</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của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nhà</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văn</a:t>
            </a:r>
            <a:r>
              <a:rPr lang="en-US" sz="2400" dirty="0">
                <a:solidFill>
                  <a:srgbClr val="0070C0"/>
                </a:solidFill>
                <a:latin typeface="Times New Roman" panose="02020603050405020304" pitchFamily="18" charset="0"/>
                <a:cs typeface="Times New Roman" panose="02020603050405020304" pitchFamily="18" charset="0"/>
              </a:rPr>
              <a:t> Nam Cao.</a:t>
            </a:r>
          </a:p>
          <a:p>
            <a:endParaRPr lang="en-US" sz="2400" dirty="0"/>
          </a:p>
        </p:txBody>
      </p:sp>
    </p:spTree>
    <p:extLst>
      <p:ext uri="{BB962C8B-B14F-4D97-AF65-F5344CB8AC3E}">
        <p14:creationId xmlns:p14="http://schemas.microsoft.com/office/powerpoint/2010/main" val="30078161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tiki.vn/media/catalog/product/cache/1/image/9df78eab33525d08d6e5fb8d27136e95/c/h/chi_pheo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0211" y="381000"/>
            <a:ext cx="3056989" cy="589280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TextBox 1">
            <a:extLst>
              <a:ext uri="{FF2B5EF4-FFF2-40B4-BE49-F238E27FC236}">
                <a16:creationId xmlns:a16="http://schemas.microsoft.com/office/drawing/2014/main" id="{0104A16A-4628-4434-902B-81D3343FFDCA}"/>
              </a:ext>
            </a:extLst>
          </p:cNvPr>
          <p:cNvSpPr txBox="1"/>
          <p:nvPr/>
        </p:nvSpPr>
        <p:spPr>
          <a:xfrm>
            <a:off x="508000" y="685800"/>
            <a:ext cx="4267200" cy="492443"/>
          </a:xfrm>
          <a:prstGeom prst="rect">
            <a:avLst/>
          </a:prstGeom>
          <a:noFill/>
        </p:spPr>
        <p:txBody>
          <a:bodyPr wrap="square" rtlCol="0">
            <a:spAutoFit/>
          </a:bodyPr>
          <a:lstStyle/>
          <a:p>
            <a:r>
              <a:rPr lang="vi-VN" sz="2600" dirty="0">
                <a:solidFill>
                  <a:srgbClr val="FF0000"/>
                </a:solidFill>
                <a:latin typeface="Times New Roman" panose="02020603050405020304" pitchFamily="18" charset="0"/>
                <a:cs typeface="Times New Roman" panose="02020603050405020304" pitchFamily="18" charset="0"/>
              </a:rPr>
              <a:t>- Ý nghĩa bát cháo hành:</a:t>
            </a:r>
            <a:endParaRPr lang="en-US" sz="2600"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9CF97AE-4684-42CC-BC04-F65A61D8C12A}"/>
              </a:ext>
            </a:extLst>
          </p:cNvPr>
          <p:cNvSpPr txBox="1"/>
          <p:nvPr/>
        </p:nvSpPr>
        <p:spPr>
          <a:xfrm>
            <a:off x="609600" y="1181893"/>
            <a:ext cx="7924800" cy="1569660"/>
          </a:xfrm>
          <a:prstGeom prst="rect">
            <a:avLst/>
          </a:prstGeom>
          <a:noFill/>
        </p:spPr>
        <p:txBody>
          <a:bodyPr wrap="square" rtlCol="0">
            <a:spAutoFit/>
          </a:bodyPr>
          <a:lstStyle/>
          <a:p>
            <a:pPr algn="just">
              <a:lnSpc>
                <a:spcPct val="150000"/>
              </a:lnSpc>
            </a:pPr>
            <a:r>
              <a:rPr lang="vi-VN" sz="2400" dirty="0">
                <a:solidFill>
                  <a:srgbClr val="0070C0"/>
                </a:solidFill>
                <a:latin typeface="Times New Roman" panose="02020603050405020304" pitchFamily="18" charset="0"/>
                <a:cs typeface="Times New Roman" panose="02020603050405020304" pitchFamily="18" charset="0"/>
              </a:rPr>
              <a:t>+</a:t>
            </a:r>
            <a:r>
              <a:rPr lang="en-US" sz="2400" dirty="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cs typeface="Times New Roman" panose="02020603050405020304" pitchFamily="18" charset="0"/>
              </a:rPr>
              <a:t>Với Thị Nở</a:t>
            </a:r>
            <a:r>
              <a:rPr lang="en-US" sz="2400" dirty="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cs typeface="Times New Roman" panose="02020603050405020304" pitchFamily="18" charset="0"/>
              </a:rPr>
              <a:t>bát cháo của tình thương, Thị tự nguyện mang cho Chí Phèo với tình yêu thương mộc mạc của mình</a:t>
            </a:r>
            <a:r>
              <a:rPr lang="en-US" sz="2400" dirty="0">
                <a:solidFill>
                  <a:srgbClr val="0070C0"/>
                </a:solidFill>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DB71334-CBB2-4706-AB28-FA28BBFB94E7}"/>
              </a:ext>
            </a:extLst>
          </p:cNvPr>
          <p:cNvSpPr txBox="1"/>
          <p:nvPr/>
        </p:nvSpPr>
        <p:spPr>
          <a:xfrm>
            <a:off x="660400" y="2382222"/>
            <a:ext cx="7823200" cy="1687963"/>
          </a:xfrm>
          <a:prstGeom prst="rect">
            <a:avLst/>
          </a:prstGeom>
          <a:noFill/>
        </p:spPr>
        <p:txBody>
          <a:bodyPr wrap="square" rtlCol="0">
            <a:spAutoFit/>
          </a:bodyPr>
          <a:lstStyle/>
          <a:p>
            <a:pPr algn="just">
              <a:lnSpc>
                <a:spcPct val="150000"/>
              </a:lnSpc>
            </a:pPr>
            <a:r>
              <a:rPr lang="vi-VN" sz="2400" dirty="0">
                <a:solidFill>
                  <a:srgbClr val="0070C0"/>
                </a:solidFill>
                <a:latin typeface="Times New Roman" panose="02020603050405020304" pitchFamily="18" charset="0"/>
                <a:cs typeface="Times New Roman" panose="02020603050405020304" pitchFamily="18" charset="0"/>
              </a:rPr>
              <a:t>+ Với Chí Phèo, đó không phải là bát cháo bình thường: Đây là lần đầu tiên hắn được người đàn bà cho một cách chân thành, tự nguyện, thương cảm</a:t>
            </a:r>
          </a:p>
        </p:txBody>
      </p:sp>
      <p:sp>
        <p:nvSpPr>
          <p:cNvPr id="7" name="TextBox 6">
            <a:extLst>
              <a:ext uri="{FF2B5EF4-FFF2-40B4-BE49-F238E27FC236}">
                <a16:creationId xmlns:a16="http://schemas.microsoft.com/office/drawing/2014/main" id="{D5520B65-50A6-4DCB-829A-ACFAF5DE58A8}"/>
              </a:ext>
            </a:extLst>
          </p:cNvPr>
          <p:cNvSpPr txBox="1"/>
          <p:nvPr/>
        </p:nvSpPr>
        <p:spPr>
          <a:xfrm>
            <a:off x="406400" y="4151967"/>
            <a:ext cx="8423811" cy="2123658"/>
          </a:xfrm>
          <a:prstGeom prst="rect">
            <a:avLst/>
          </a:prstGeom>
          <a:noFill/>
        </p:spPr>
        <p:txBody>
          <a:bodyPr wrap="square" rtlCol="0">
            <a:spAutoFit/>
          </a:bodyPr>
          <a:lstStyle/>
          <a:p>
            <a:pPr algn="just">
              <a:lnSpc>
                <a:spcPct val="150000"/>
              </a:lnSpc>
            </a:pPr>
            <a:r>
              <a:rPr lang="vi-VN" sz="24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r>
              <a:rPr lang="vi-VN" sz="2400" dirty="0">
                <a:solidFill>
                  <a:srgbClr val="0070C0"/>
                </a:solidFill>
                <a:latin typeface="Times New Roman" panose="02020603050405020304" pitchFamily="18" charset="0"/>
                <a:cs typeface="Times New Roman" panose="02020603050405020304" pitchFamily="18" charset="0"/>
              </a:rPr>
              <a:t> Bát cháo của tình người, của sự yêu thương, của hi vọng làm người, của sự hồi sinh bản chất lương thiện, hiền lành vốn có đầy mãnh liệt trong Chí.</a:t>
            </a:r>
            <a:endParaRPr lang="en-US" sz="2400" dirty="0">
              <a:solidFill>
                <a:srgbClr val="0070C0"/>
              </a:solidFill>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4796884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1F9FD51A-66B1-4C55-A760-FB1F316CC44C}"/>
              </a:ext>
            </a:extLst>
          </p:cNvPr>
          <p:cNvSpPr>
            <a:spLocks noGrp="1" noChangeArrowheads="1"/>
          </p:cNvSpPr>
          <p:nvPr>
            <p:ph type="title"/>
          </p:nvPr>
        </p:nvSpPr>
        <p:spPr>
          <a:xfrm>
            <a:off x="374650" y="142875"/>
            <a:ext cx="4191000" cy="625475"/>
          </a:xfrm>
          <a:solidFill>
            <a:schemeClr val="accent5">
              <a:lumMod val="20000"/>
              <a:lumOff val="80000"/>
            </a:schemeClr>
          </a:solidFill>
        </p:spPr>
        <p:txBody>
          <a:bodyPr/>
          <a:lstStyle/>
          <a:p>
            <a:pPr eaLnBrk="1" hangingPunct="1">
              <a:defRPr/>
            </a:pPr>
            <a:r>
              <a:rPr lang="en-US" altLang="en-US" sz="2800" dirty="0">
                <a:solidFill>
                  <a:srgbClr val="FF0000"/>
                </a:solidFill>
                <a:latin typeface="Times New Roman" panose="02020603050405020304" pitchFamily="18" charset="0"/>
                <a:cs typeface="Times New Roman" panose="02020603050405020304" pitchFamily="18" charset="0"/>
              </a:rPr>
              <a:t> 2. THÂN BÀI</a:t>
            </a:r>
            <a:endParaRPr lang="en-US" altLang="en-US" sz="2800" dirty="0">
              <a:solidFill>
                <a:srgbClr val="FF0000"/>
              </a:solidFill>
              <a:latin typeface="VNI-Times" pitchFamily="2" charset="0"/>
            </a:endParaRPr>
          </a:p>
        </p:txBody>
      </p:sp>
      <p:sp>
        <p:nvSpPr>
          <p:cNvPr id="82947" name="Rectangle 3">
            <a:extLst>
              <a:ext uri="{FF2B5EF4-FFF2-40B4-BE49-F238E27FC236}">
                <a16:creationId xmlns:a16="http://schemas.microsoft.com/office/drawing/2014/main" id="{935923B9-8F0F-4A02-B785-56F6807BE7CF}"/>
              </a:ext>
            </a:extLst>
          </p:cNvPr>
          <p:cNvSpPr>
            <a:spLocks noGrp="1" noChangeArrowheads="1"/>
          </p:cNvSpPr>
          <p:nvPr>
            <p:ph idx="1"/>
          </p:nvPr>
        </p:nvSpPr>
        <p:spPr>
          <a:xfrm>
            <a:off x="505377" y="1518020"/>
            <a:ext cx="11181246" cy="3459733"/>
          </a:xfrm>
          <a:ln>
            <a:solidFill>
              <a:schemeClr val="accent1">
                <a:lumMod val="40000"/>
                <a:lumOff val="60000"/>
              </a:schemeClr>
            </a:solidFill>
          </a:ln>
        </p:spPr>
        <p:txBody>
          <a:bodyPr>
            <a:normAutofit lnSpcReduction="10000"/>
          </a:bodyPr>
          <a:lstStyle/>
          <a:p>
            <a:pPr algn="just">
              <a:lnSpc>
                <a:spcPct val="150000"/>
              </a:lnSpc>
              <a:buFont typeface="Wingdings" panose="05000000000000000000" pitchFamily="2" charset="2"/>
              <a:buChar char="§"/>
            </a:pPr>
            <a:r>
              <a:rPr lang="en-US" altLang="en-US" dirty="0" err="1">
                <a:solidFill>
                  <a:srgbClr val="0070C0"/>
                </a:solidFill>
                <a:latin typeface="Times New Roman" panose="02020603050405020304" pitchFamily="18" charset="0"/>
              </a:rPr>
              <a:t>Xây</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dựng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nhân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vật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điển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hình</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trong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hoàn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cảnh</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điển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hình</a:t>
            </a:r>
            <a:endParaRPr lang="en-US" altLang="en-US" dirty="0">
              <a:solidFill>
                <a:srgbClr val="0070C0"/>
              </a:solidFill>
              <a:latin typeface="Times New Roman" panose="02020603050405020304" pitchFamily="18" charset="0"/>
            </a:endParaRPr>
          </a:p>
          <a:p>
            <a:pPr algn="just">
              <a:lnSpc>
                <a:spcPct val="150000"/>
              </a:lnSpc>
              <a:buFont typeface="Wingdings" panose="05000000000000000000" pitchFamily="2" charset="2"/>
              <a:buChar char="§"/>
            </a:pPr>
            <a:r>
              <a:rPr lang="en-US" altLang="en-US" dirty="0" err="1">
                <a:solidFill>
                  <a:srgbClr val="0070C0"/>
                </a:solidFill>
                <a:latin typeface="Times New Roman" panose="02020603050405020304" pitchFamily="18" charset="0"/>
              </a:rPr>
              <a:t>Miêu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tả</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đặc</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sắc</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diễn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biến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tâm</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lí</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nhân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vật</a:t>
            </a:r>
            <a:r>
              <a:rPr lang="en-US" altLang="en-US" dirty="0">
                <a:solidFill>
                  <a:srgbClr val="0070C0"/>
                </a:solidFill>
                <a:latin typeface="Times New Roman" panose="02020603050405020304" pitchFamily="18" charset="0"/>
              </a:rPr>
              <a:t> </a:t>
            </a:r>
          </a:p>
          <a:p>
            <a:pPr algn="just">
              <a:lnSpc>
                <a:spcPct val="150000"/>
              </a:lnSpc>
              <a:buFont typeface="Wingdings" panose="05000000000000000000" pitchFamily="2" charset="2"/>
              <a:buChar char="§"/>
            </a:pPr>
            <a:r>
              <a:rPr lang="en-US" altLang="en-US" dirty="0" err="1">
                <a:solidFill>
                  <a:srgbClr val="0070C0"/>
                </a:solidFill>
                <a:latin typeface="Times New Roman" panose="02020603050405020304" pitchFamily="18" charset="0"/>
              </a:rPr>
              <a:t>Cốt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truyện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hấp</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dẫn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tình</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tiết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đầy</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kịch</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tính</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kết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cấu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mới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mẻ</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không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theo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trình</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tự</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thời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gian</a:t>
            </a:r>
            <a:r>
              <a:rPr lang="en-US" altLang="en-US" dirty="0">
                <a:solidFill>
                  <a:srgbClr val="0070C0"/>
                </a:solidFill>
                <a:latin typeface="Times New Roman" panose="02020603050405020304" pitchFamily="18" charset="0"/>
              </a:rPr>
              <a:t>.</a:t>
            </a:r>
          </a:p>
          <a:p>
            <a:pPr algn="just">
              <a:lnSpc>
                <a:spcPct val="150000"/>
              </a:lnSpc>
              <a:buFont typeface="Wingdings" panose="05000000000000000000" pitchFamily="2" charset="2"/>
              <a:buChar char="§"/>
            </a:pP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Kết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cấu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vòng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tròn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thể</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hiện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sự</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bế</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tắc</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của</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người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nông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dân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giai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đoạn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này</a:t>
            </a:r>
            <a:r>
              <a:rPr lang="en-US" altLang="en-US" dirty="0">
                <a:solidFill>
                  <a:srgbClr val="0070C0"/>
                </a:solidFill>
                <a:latin typeface="Times New Roman" panose="02020603050405020304" pitchFamily="18" charset="0"/>
              </a:rPr>
              <a:t>.</a:t>
            </a:r>
          </a:p>
        </p:txBody>
      </p:sp>
      <p:sp>
        <p:nvSpPr>
          <p:cNvPr id="7" name="TextBox 6">
            <a:extLst>
              <a:ext uri="{FF2B5EF4-FFF2-40B4-BE49-F238E27FC236}">
                <a16:creationId xmlns:a16="http://schemas.microsoft.com/office/drawing/2014/main" id="{1089EAE3-1454-4651-84BC-C375B1265969}"/>
              </a:ext>
            </a:extLst>
          </p:cNvPr>
          <p:cNvSpPr txBox="1"/>
          <p:nvPr/>
        </p:nvSpPr>
        <p:spPr>
          <a:xfrm>
            <a:off x="1333500" y="901079"/>
            <a:ext cx="2178326" cy="461665"/>
          </a:xfrm>
          <a:prstGeom prst="rect">
            <a:avLst/>
          </a:prstGeom>
          <a:solidFill>
            <a:schemeClr val="bg1"/>
          </a:solidFill>
        </p:spPr>
        <p:txBody>
          <a:bodyPr wrap="square">
            <a:spAutoFit/>
          </a:bodyPr>
          <a:lstStyle/>
          <a:p>
            <a:pPr>
              <a:defRPr/>
            </a:pPr>
            <a:r>
              <a:rPr lang="en-US" altLang="en-US" sz="2400" b="1" dirty="0">
                <a:solidFill>
                  <a:srgbClr val="FF0000"/>
                </a:solidFill>
                <a:latin typeface="Times New Roman" panose="02020603050405020304" pitchFamily="18" charset="0"/>
                <a:cs typeface="Times New Roman" panose="02020603050405020304" pitchFamily="18" charset="0"/>
              </a:rPr>
              <a:t>2.2 </a:t>
            </a:r>
            <a:r>
              <a:rPr lang="en-US" altLang="en-US" sz="2400" b="1" dirty="0" err="1">
                <a:solidFill>
                  <a:srgbClr val="FF0000"/>
                </a:solidFill>
                <a:latin typeface="Times New Roman" panose="02020603050405020304" pitchFamily="18" charset="0"/>
                <a:cs typeface="Times New Roman" panose="02020603050405020304" pitchFamily="18" charset="0"/>
              </a:rPr>
              <a:t>Nghệ</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thuật</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8" name="图片 3">
            <a:extLst>
              <a:ext uri="{FF2B5EF4-FFF2-40B4-BE49-F238E27FC236}">
                <a16:creationId xmlns:a16="http://schemas.microsoft.com/office/drawing/2014/main" id="{D2ADD19C-14F0-4960-BBE2-56D2CE30D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9" y="5077673"/>
            <a:ext cx="1204912" cy="167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582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2947">
                                            <p:bg/>
                                          </p:spTgt>
                                        </p:tgtEl>
                                        <p:attrNameLst>
                                          <p:attrName>style.visibility</p:attrName>
                                        </p:attrNameLst>
                                      </p:cBhvr>
                                      <p:to>
                                        <p:strVal val="visible"/>
                                      </p:to>
                                    </p:set>
                                    <p:animEffect transition="in" filter="wipe(down)">
                                      <p:cBhvr>
                                        <p:cTn id="12" dur="500"/>
                                        <p:tgtEl>
                                          <p:spTgt spid="82947">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2947">
                                            <p:txEl>
                                              <p:pRg st="0" end="0"/>
                                            </p:txEl>
                                          </p:spTgt>
                                        </p:tgtEl>
                                        <p:attrNameLst>
                                          <p:attrName>style.visibility</p:attrName>
                                        </p:attrNameLst>
                                      </p:cBhvr>
                                      <p:to>
                                        <p:strVal val="visible"/>
                                      </p:to>
                                    </p:set>
                                    <p:animEffect transition="in" filter="wipe(down)">
                                      <p:cBhvr>
                                        <p:cTn id="17" dur="500"/>
                                        <p:tgtEl>
                                          <p:spTgt spid="8294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2947">
                                            <p:txEl>
                                              <p:pRg st="1" end="1"/>
                                            </p:txEl>
                                          </p:spTgt>
                                        </p:tgtEl>
                                        <p:attrNameLst>
                                          <p:attrName>style.visibility</p:attrName>
                                        </p:attrNameLst>
                                      </p:cBhvr>
                                      <p:to>
                                        <p:strVal val="visible"/>
                                      </p:to>
                                    </p:set>
                                    <p:animEffect transition="in" filter="wipe(down)">
                                      <p:cBhvr>
                                        <p:cTn id="22" dur="500"/>
                                        <p:tgtEl>
                                          <p:spTgt spid="8294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2947">
                                            <p:txEl>
                                              <p:pRg st="2" end="2"/>
                                            </p:txEl>
                                          </p:spTgt>
                                        </p:tgtEl>
                                        <p:attrNameLst>
                                          <p:attrName>style.visibility</p:attrName>
                                        </p:attrNameLst>
                                      </p:cBhvr>
                                      <p:to>
                                        <p:strVal val="visible"/>
                                      </p:to>
                                    </p:set>
                                    <p:animEffect transition="in" filter="wipe(down)">
                                      <p:cBhvr>
                                        <p:cTn id="27" dur="500"/>
                                        <p:tgtEl>
                                          <p:spTgt spid="8294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2947">
                                            <p:txEl>
                                              <p:pRg st="3" end="3"/>
                                            </p:txEl>
                                          </p:spTgt>
                                        </p:tgtEl>
                                        <p:attrNameLst>
                                          <p:attrName>style.visibility</p:attrName>
                                        </p:attrNameLst>
                                      </p:cBhvr>
                                      <p:to>
                                        <p:strVal val="visible"/>
                                      </p:to>
                                    </p:set>
                                    <p:animEffect transition="in" filter="wipe(down)">
                                      <p:cBhvr>
                                        <p:cTn id="32" dur="500"/>
                                        <p:tgtEl>
                                          <p:spTgt spid="829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E31833-5FD3-4CB6-8858-2BF7BD4BD026}"/>
              </a:ext>
            </a:extLst>
          </p:cNvPr>
          <p:cNvSpPr>
            <a:spLocks noGrp="1"/>
          </p:cNvSpPr>
          <p:nvPr>
            <p:ph idx="1"/>
          </p:nvPr>
        </p:nvSpPr>
        <p:spPr>
          <a:xfrm>
            <a:off x="503582" y="1163016"/>
            <a:ext cx="11184835" cy="2839140"/>
          </a:xfrm>
          <a:ln>
            <a:solidFill>
              <a:schemeClr val="accent1">
                <a:lumMod val="40000"/>
                <a:lumOff val="60000"/>
              </a:schemeClr>
            </a:solidFill>
          </a:ln>
        </p:spPr>
        <p:txBody>
          <a:bodyPr>
            <a:normAutofit lnSpcReduction="10000"/>
          </a:bodyPr>
          <a:lstStyle/>
          <a:p>
            <a:pPr marL="0" indent="0" algn="just">
              <a:lnSpc>
                <a:spcPct val="150000"/>
              </a:lnSpc>
              <a:buNone/>
            </a:pPr>
            <a:r>
              <a:rPr lang="vi-VN" sz="2400" b="0" i="0" dirty="0">
                <a:solidFill>
                  <a:srgbClr val="0070C0"/>
                </a:solidFill>
                <a:effectLst/>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cs typeface="Times New Roman" panose="02020603050405020304" pitchFamily="18" charset="0"/>
              </a:rPr>
              <a:t> Chí Phèo đã trở thành hình tượng của người nông dân trước Cách mạng Tháng Tám trong văn học hiện thực phê phán Việt Nam.</a:t>
            </a:r>
          </a:p>
          <a:p>
            <a:pPr marL="0" indent="0" algn="just">
              <a:lnSpc>
                <a:spcPct val="150000"/>
              </a:lnSpc>
              <a:buNone/>
            </a:pPr>
            <a:r>
              <a:rPr lang="vi-VN" sz="2400" dirty="0">
                <a:solidFill>
                  <a:srgbClr val="0070C0"/>
                </a:solidFill>
                <a:latin typeface="Times New Roman" panose="02020603050405020304" pitchFamily="18" charset="0"/>
                <a:cs typeface="Times New Roman" panose="02020603050405020304" pitchFamily="18" charset="0"/>
              </a:rPr>
              <a:t>– Giá trị hiện thực và giá trị nhân đạo được thể hiện thông qua nhân vật Chí Phèo đã đưa tác phẩm trở thành kiệt tác số một của Nam Cao, khẳng định tên tuổi của ông trong nền Văn học Việt Nam.</a:t>
            </a:r>
          </a:p>
          <a:p>
            <a:pPr marL="0" indent="0" algn="just">
              <a:lnSpc>
                <a:spcPct val="150000"/>
              </a:lnSpc>
              <a:buNone/>
            </a:pPr>
            <a:endParaRPr lang="en-US" dirty="0"/>
          </a:p>
        </p:txBody>
      </p:sp>
      <p:sp>
        <p:nvSpPr>
          <p:cNvPr id="4" name="Rectangle 2">
            <a:extLst>
              <a:ext uri="{FF2B5EF4-FFF2-40B4-BE49-F238E27FC236}">
                <a16:creationId xmlns:a16="http://schemas.microsoft.com/office/drawing/2014/main" id="{8A7117C1-20F5-4A39-BD55-506B79C0C8BE}"/>
              </a:ext>
            </a:extLst>
          </p:cNvPr>
          <p:cNvSpPr>
            <a:spLocks noGrp="1" noChangeArrowheads="1"/>
          </p:cNvSpPr>
          <p:nvPr>
            <p:ph type="title"/>
          </p:nvPr>
        </p:nvSpPr>
        <p:spPr>
          <a:xfrm>
            <a:off x="596347" y="275396"/>
            <a:ext cx="2050498" cy="625475"/>
          </a:xfrm>
          <a:solidFill>
            <a:schemeClr val="accent5">
              <a:lumMod val="20000"/>
              <a:lumOff val="80000"/>
            </a:schemeClr>
          </a:solidFill>
        </p:spPr>
        <p:txBody>
          <a:bodyPr/>
          <a:lstStyle/>
          <a:p>
            <a:pPr eaLnBrk="1" hangingPunct="1">
              <a:defRPr/>
            </a:pPr>
            <a:r>
              <a:rPr lang="en-US" altLang="en-US" sz="2800" dirty="0">
                <a:solidFill>
                  <a:srgbClr val="FF0000"/>
                </a:solidFill>
                <a:latin typeface="Times New Roman" panose="02020603050405020304" pitchFamily="18" charset="0"/>
                <a:cs typeface="Times New Roman" panose="02020603050405020304" pitchFamily="18" charset="0"/>
              </a:rPr>
              <a:t>3. KẾT BÀI</a:t>
            </a:r>
            <a:endParaRPr lang="en-US" altLang="en-US" sz="2800" dirty="0">
              <a:solidFill>
                <a:srgbClr val="FF0000"/>
              </a:solidFill>
              <a:latin typeface="VNI-Times" pitchFamily="2" charset="0"/>
            </a:endParaRPr>
          </a:p>
        </p:txBody>
      </p:sp>
      <p:pic>
        <p:nvPicPr>
          <p:cNvPr id="5" name="图片 3">
            <a:extLst>
              <a:ext uri="{FF2B5EF4-FFF2-40B4-BE49-F238E27FC236}">
                <a16:creationId xmlns:a16="http://schemas.microsoft.com/office/drawing/2014/main" id="{C99647D9-D56C-4EB1-9653-F720E829B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4185351"/>
            <a:ext cx="1845985" cy="256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919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BD9CC5-720F-4C78-8F74-92FB0B7C6FD8}"/>
              </a:ext>
            </a:extLst>
          </p:cNvPr>
          <p:cNvSpPr/>
          <p:nvPr/>
        </p:nvSpPr>
        <p:spPr>
          <a:xfrm>
            <a:off x="302030" y="219372"/>
            <a:ext cx="3170039"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I. LÀM VĂN (7 </a:t>
            </a:r>
            <a:r>
              <a:rPr lang="en-US" sz="2400" b="1" dirty="0" err="1">
                <a:solidFill>
                  <a:srgbClr val="FF0000"/>
                </a:solidFill>
                <a:latin typeface="Times New Roman" panose="02020603050405020304" pitchFamily="18" charset="0"/>
                <a:cs typeface="Times New Roman" panose="02020603050405020304" pitchFamily="18" charset="0"/>
              </a:rPr>
              <a:t>điểm</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dirty="0"/>
          </a:p>
        </p:txBody>
      </p:sp>
      <p:sp>
        <p:nvSpPr>
          <p:cNvPr id="5" name="TextBox 4">
            <a:extLst>
              <a:ext uri="{FF2B5EF4-FFF2-40B4-BE49-F238E27FC236}">
                <a16:creationId xmlns:a16="http://schemas.microsoft.com/office/drawing/2014/main" id="{A3C11D00-77C8-46D3-A8DF-9D9DE9F6A2CC}"/>
              </a:ext>
            </a:extLst>
          </p:cNvPr>
          <p:cNvSpPr txBox="1"/>
          <p:nvPr/>
        </p:nvSpPr>
        <p:spPr>
          <a:xfrm>
            <a:off x="649356" y="681037"/>
            <a:ext cx="11542644" cy="461665"/>
          </a:xfrm>
          <a:prstGeom prst="rect">
            <a:avLst/>
          </a:prstGeom>
          <a:solidFill>
            <a:schemeClr val="accent4">
              <a:lumMod val="20000"/>
              <a:lumOff val="80000"/>
            </a:schemeClr>
          </a:solidFill>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 </a:t>
            </a:r>
            <a:r>
              <a:rPr lang="en-US" sz="2400" b="1" u="sng" dirty="0">
                <a:solidFill>
                  <a:srgbClr val="0070C0"/>
                </a:solidFill>
                <a:latin typeface="Times New Roman" panose="02020603050405020304" pitchFamily="18" charset="0"/>
                <a:cs typeface="Times New Roman" panose="02020603050405020304" pitchFamily="18" charset="0"/>
              </a:rPr>
              <a:t>ÔN TẬP</a:t>
            </a:r>
            <a:r>
              <a:rPr lang="en-US" sz="2400" dirty="0">
                <a:solidFill>
                  <a:srgbClr val="0070C0"/>
                </a:solidFill>
                <a:latin typeface="Times New Roman" panose="02020603050405020304" pitchFamily="18" charset="0"/>
                <a:cs typeface="Times New Roman" panose="02020603050405020304" pitchFamily="18" charset="0"/>
              </a:rPr>
              <a:t>: PH</a:t>
            </a:r>
            <a:r>
              <a:rPr lang="vi-VN" sz="2400" dirty="0">
                <a:solidFill>
                  <a:srgbClr val="0070C0"/>
                </a:solidFill>
                <a:latin typeface="Times New Roman" panose="02020603050405020304" pitchFamily="18" charset="0"/>
                <a:cs typeface="Times New Roman" panose="02020603050405020304" pitchFamily="18" charset="0"/>
              </a:rPr>
              <a:t>Ư</a:t>
            </a:r>
            <a:r>
              <a:rPr lang="en-US" sz="2400" dirty="0">
                <a:solidFill>
                  <a:srgbClr val="0070C0"/>
                </a:solidFill>
                <a:latin typeface="Times New Roman" panose="02020603050405020304" pitchFamily="18" charset="0"/>
                <a:cs typeface="Times New Roman" panose="02020603050405020304" pitchFamily="18" charset="0"/>
              </a:rPr>
              <a:t>ƠNG PHÁP PHÂN TÍCH NHÂN VẬT TRONG TÁC PHẨM VĂN XUÔI</a:t>
            </a:r>
          </a:p>
        </p:txBody>
      </p:sp>
      <p:sp>
        <p:nvSpPr>
          <p:cNvPr id="6" name="TextBox 5">
            <a:extLst>
              <a:ext uri="{FF2B5EF4-FFF2-40B4-BE49-F238E27FC236}">
                <a16:creationId xmlns:a16="http://schemas.microsoft.com/office/drawing/2014/main" id="{FBE6D2DD-0422-4653-BED6-0892A101201A}"/>
              </a:ext>
            </a:extLst>
          </p:cNvPr>
          <p:cNvSpPr txBox="1"/>
          <p:nvPr/>
        </p:nvSpPr>
        <p:spPr>
          <a:xfrm>
            <a:off x="954156" y="1192055"/>
            <a:ext cx="1470991" cy="430887"/>
          </a:xfrm>
          <a:prstGeom prst="rect">
            <a:avLst/>
          </a:prstGeom>
          <a:noFill/>
        </p:spPr>
        <p:txBody>
          <a:bodyPr wrap="square" rtlCol="0">
            <a:spAutoFit/>
          </a:bodyPr>
          <a:lstStyle/>
          <a:p>
            <a:r>
              <a:rPr lang="en-US" sz="2200" dirty="0">
                <a:solidFill>
                  <a:srgbClr val="0070C0"/>
                </a:solidFill>
                <a:latin typeface="Times New Roman" panose="02020603050405020304" pitchFamily="18" charset="0"/>
                <a:cs typeface="Times New Roman" panose="02020603050405020304" pitchFamily="18" charset="0"/>
              </a:rPr>
              <a:t>1. </a:t>
            </a:r>
            <a:r>
              <a:rPr lang="en-US" sz="2200" u="sng" dirty="0" err="1">
                <a:solidFill>
                  <a:srgbClr val="0070C0"/>
                </a:solidFill>
                <a:latin typeface="Times New Roman" panose="02020603050405020304" pitchFamily="18" charset="0"/>
                <a:cs typeface="Times New Roman" panose="02020603050405020304" pitchFamily="18" charset="0"/>
              </a:rPr>
              <a:t>Mở</a:t>
            </a:r>
            <a:r>
              <a:rPr lang="en-US" sz="2200" u="sng" dirty="0">
                <a:solidFill>
                  <a:srgbClr val="0070C0"/>
                </a:solidFill>
                <a:latin typeface="Times New Roman" panose="02020603050405020304" pitchFamily="18" charset="0"/>
                <a:cs typeface="Times New Roman" panose="02020603050405020304" pitchFamily="18" charset="0"/>
              </a:rPr>
              <a:t> </a:t>
            </a:r>
            <a:r>
              <a:rPr lang="en-US" sz="2200" u="sng" dirty="0" err="1">
                <a:solidFill>
                  <a:srgbClr val="0070C0"/>
                </a:solidFill>
                <a:latin typeface="Times New Roman" panose="02020603050405020304" pitchFamily="18" charset="0"/>
                <a:cs typeface="Times New Roman" panose="02020603050405020304" pitchFamily="18" charset="0"/>
              </a:rPr>
              <a:t>bài</a:t>
            </a:r>
            <a:r>
              <a:rPr lang="en-US" sz="2200" dirty="0">
                <a:solidFill>
                  <a:srgbClr val="0070C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F791D457-AE2F-4126-9F34-2A1203615E88}"/>
              </a:ext>
            </a:extLst>
          </p:cNvPr>
          <p:cNvSpPr txBox="1"/>
          <p:nvPr/>
        </p:nvSpPr>
        <p:spPr>
          <a:xfrm>
            <a:off x="2425147" y="1142702"/>
            <a:ext cx="3763618" cy="769441"/>
          </a:xfrm>
          <a:prstGeom prst="rect">
            <a:avLst/>
          </a:prstGeom>
          <a:noFill/>
        </p:spPr>
        <p:txBody>
          <a:bodyPr wrap="square" rtlCol="0">
            <a:spAutoFit/>
          </a:bodyPr>
          <a:lstStyle/>
          <a:p>
            <a:pPr marL="285750" indent="-285750">
              <a:buFontTx/>
              <a:buChar char="-"/>
            </a:pPr>
            <a:r>
              <a:rPr lang="en-US" sz="2200" dirty="0" err="1">
                <a:solidFill>
                  <a:srgbClr val="0070C0"/>
                </a:solidFill>
                <a:latin typeface="Times New Roman" panose="02020603050405020304" pitchFamily="18" charset="0"/>
                <a:cs typeface="Times New Roman" panose="02020603050405020304" pitchFamily="18" charset="0"/>
              </a:rPr>
              <a:t>Giới</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thiệu</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tác</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giả</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tác</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phẩm</a:t>
            </a:r>
            <a:endParaRPr lang="en-US" sz="2200" dirty="0">
              <a:solidFill>
                <a:srgbClr val="0070C0"/>
              </a:solidFill>
              <a:latin typeface="Times New Roman" panose="02020603050405020304" pitchFamily="18" charset="0"/>
              <a:cs typeface="Times New Roman" panose="02020603050405020304" pitchFamily="18" charset="0"/>
            </a:endParaRPr>
          </a:p>
          <a:p>
            <a:pPr marL="285750" indent="-285750">
              <a:buFontTx/>
              <a:buChar char="-"/>
            </a:pPr>
            <a:r>
              <a:rPr lang="en-US" sz="2200" dirty="0" err="1">
                <a:solidFill>
                  <a:srgbClr val="0070C0"/>
                </a:solidFill>
                <a:latin typeface="Times New Roman" panose="02020603050405020304" pitchFamily="18" charset="0"/>
                <a:cs typeface="Times New Roman" panose="02020603050405020304" pitchFamily="18" charset="0"/>
              </a:rPr>
              <a:t>Lời</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dẫn</a:t>
            </a:r>
            <a:r>
              <a:rPr lang="en-US" sz="2200" dirty="0">
                <a:solidFill>
                  <a:srgbClr val="0070C0"/>
                </a:solidFill>
                <a:latin typeface="Times New Roman" panose="02020603050405020304" pitchFamily="18" charset="0"/>
                <a:cs typeface="Times New Roman" panose="02020603050405020304" pitchFamily="18" charset="0"/>
              </a:rPr>
              <a:t> - </a:t>
            </a:r>
            <a:r>
              <a:rPr lang="en-US" sz="2200" dirty="0" err="1">
                <a:solidFill>
                  <a:srgbClr val="0070C0"/>
                </a:solidFill>
                <a:latin typeface="Times New Roman" panose="02020603050405020304" pitchFamily="18" charset="0"/>
                <a:cs typeface="Times New Roman" panose="02020603050405020304" pitchFamily="18" charset="0"/>
              </a:rPr>
              <a:t>Trích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đề</a:t>
            </a:r>
            <a:endParaRPr lang="en-US" sz="22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164B19D-A872-417C-9F29-0D540653C050}"/>
              </a:ext>
            </a:extLst>
          </p:cNvPr>
          <p:cNvSpPr txBox="1"/>
          <p:nvPr/>
        </p:nvSpPr>
        <p:spPr>
          <a:xfrm>
            <a:off x="954156" y="2059516"/>
            <a:ext cx="1616765" cy="430887"/>
          </a:xfrm>
          <a:prstGeom prst="rect">
            <a:avLst/>
          </a:prstGeom>
          <a:noFill/>
        </p:spPr>
        <p:txBody>
          <a:bodyPr wrap="square" rtlCol="0">
            <a:spAutoFit/>
          </a:bodyPr>
          <a:lstStyle/>
          <a:p>
            <a:r>
              <a:rPr lang="en-US" sz="2200" dirty="0">
                <a:solidFill>
                  <a:srgbClr val="0070C0"/>
                </a:solidFill>
                <a:latin typeface="Times New Roman" panose="02020603050405020304" pitchFamily="18" charset="0"/>
                <a:cs typeface="Times New Roman" panose="02020603050405020304" pitchFamily="18" charset="0"/>
              </a:rPr>
              <a:t>2. </a:t>
            </a:r>
            <a:r>
              <a:rPr lang="en-US" sz="2200" u="sng" dirty="0" err="1">
                <a:solidFill>
                  <a:srgbClr val="0070C0"/>
                </a:solidFill>
                <a:latin typeface="Times New Roman" panose="02020603050405020304" pitchFamily="18" charset="0"/>
                <a:cs typeface="Times New Roman" panose="02020603050405020304" pitchFamily="18" charset="0"/>
              </a:rPr>
              <a:t>Thân</a:t>
            </a:r>
            <a:r>
              <a:rPr lang="en-US" sz="2200" u="sng" dirty="0">
                <a:solidFill>
                  <a:srgbClr val="0070C0"/>
                </a:solidFill>
                <a:latin typeface="Times New Roman" panose="02020603050405020304" pitchFamily="18" charset="0"/>
                <a:cs typeface="Times New Roman" panose="02020603050405020304" pitchFamily="18" charset="0"/>
              </a:rPr>
              <a:t> </a:t>
            </a:r>
            <a:r>
              <a:rPr lang="en-US" sz="2200" u="sng" dirty="0" err="1">
                <a:solidFill>
                  <a:srgbClr val="0070C0"/>
                </a:solidFill>
                <a:latin typeface="Times New Roman" panose="02020603050405020304" pitchFamily="18" charset="0"/>
                <a:cs typeface="Times New Roman" panose="02020603050405020304" pitchFamily="18" charset="0"/>
              </a:rPr>
              <a:t>bài</a:t>
            </a:r>
            <a:r>
              <a:rPr lang="en-US" sz="2200" dirty="0">
                <a:solidFill>
                  <a:srgbClr val="0070C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34F743B3-4A0D-42C7-96BF-9E5A818862F1}"/>
              </a:ext>
            </a:extLst>
          </p:cNvPr>
          <p:cNvSpPr txBox="1"/>
          <p:nvPr/>
        </p:nvSpPr>
        <p:spPr>
          <a:xfrm>
            <a:off x="2425148" y="1970581"/>
            <a:ext cx="9462052" cy="3816429"/>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B1</a:t>
            </a:r>
            <a:r>
              <a:rPr lang="en-US" sz="2200" dirty="0">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Tóm</a:t>
            </a:r>
            <a:r>
              <a:rPr lang="en-US" sz="2200" dirty="0">
                <a:solidFill>
                  <a:srgbClr val="0070C0"/>
                </a:solidFill>
                <a:latin typeface="Times New Roman" panose="02020603050405020304" pitchFamily="18" charset="0"/>
                <a:cs typeface="Times New Roman" panose="02020603050405020304" pitchFamily="18" charset="0"/>
              </a:rPr>
              <a:t> l</a:t>
            </a:r>
            <a:r>
              <a:rPr lang="vi-VN" sz="2200" dirty="0">
                <a:solidFill>
                  <a:srgbClr val="0070C0"/>
                </a:solidFill>
                <a:latin typeface="Times New Roman" panose="02020603050405020304" pitchFamily="18" charset="0"/>
                <a:cs typeface="Times New Roman" panose="02020603050405020304" pitchFamily="18" charset="0"/>
              </a:rPr>
              <a:t>ư</a:t>
            </a:r>
            <a:r>
              <a:rPr lang="en-US" sz="2200" dirty="0" err="1">
                <a:solidFill>
                  <a:srgbClr val="0070C0"/>
                </a:solidFill>
                <a:latin typeface="Times New Roman" panose="02020603050405020304" pitchFamily="18" charset="0"/>
                <a:cs typeface="Times New Roman" panose="02020603050405020304" pitchFamily="18" charset="0"/>
              </a:rPr>
              <a:t>ợc</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tác</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phẩm</a:t>
            </a:r>
            <a:endParaRPr lang="en-US" sz="2200" dirty="0">
              <a:solidFill>
                <a:srgbClr val="0070C0"/>
              </a:solidFill>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B2</a:t>
            </a:r>
            <a:r>
              <a:rPr lang="en-US" sz="2200" dirty="0">
                <a:latin typeface="Times New Roman" panose="02020603050405020304" pitchFamily="18" charset="0"/>
                <a:cs typeface="Times New Roman" panose="02020603050405020304" pitchFamily="18" charset="0"/>
              </a:rPr>
              <a:t>: </a:t>
            </a:r>
            <a:r>
              <a:rPr lang="en-US" sz="2200" dirty="0" err="1">
                <a:solidFill>
                  <a:srgbClr val="FFC000"/>
                </a:solidFill>
                <a:latin typeface="Times New Roman" panose="02020603050405020304" pitchFamily="18" charset="0"/>
                <a:cs typeface="Times New Roman" panose="02020603050405020304" pitchFamily="18" charset="0"/>
              </a:rPr>
              <a:t>Phân</a:t>
            </a:r>
            <a:r>
              <a:rPr lang="en-US" sz="2200" dirty="0">
                <a:solidFill>
                  <a:srgbClr val="FFC000"/>
                </a:solidFill>
                <a:latin typeface="Times New Roman" panose="02020603050405020304" pitchFamily="18" charset="0"/>
                <a:cs typeface="Times New Roman" panose="02020603050405020304" pitchFamily="18" charset="0"/>
              </a:rPr>
              <a:t> </a:t>
            </a:r>
            <a:r>
              <a:rPr lang="en-US" sz="2200" dirty="0" err="1">
                <a:solidFill>
                  <a:srgbClr val="FFC000"/>
                </a:solidFill>
                <a:latin typeface="Times New Roman" panose="02020603050405020304" pitchFamily="18" charset="0"/>
                <a:cs typeface="Times New Roman" panose="02020603050405020304" pitchFamily="18" charset="0"/>
              </a:rPr>
              <a:t>tích</a:t>
            </a:r>
            <a:r>
              <a:rPr lang="en-US" sz="2200" dirty="0">
                <a:solidFill>
                  <a:srgbClr val="FFC000"/>
                </a:solidFill>
                <a:latin typeface="Times New Roman" panose="02020603050405020304" pitchFamily="18" charset="0"/>
                <a:cs typeface="Times New Roman" panose="02020603050405020304" pitchFamily="18" charset="0"/>
              </a:rPr>
              <a:t> </a:t>
            </a:r>
            <a:r>
              <a:rPr lang="en-US" sz="2200" dirty="0" err="1">
                <a:solidFill>
                  <a:srgbClr val="FFC000"/>
                </a:solidFill>
                <a:latin typeface="Times New Roman" panose="02020603050405020304" pitchFamily="18" charset="0"/>
                <a:cs typeface="Times New Roman" panose="02020603050405020304" pitchFamily="18" charset="0"/>
              </a:rPr>
              <a:t>nội</a:t>
            </a:r>
            <a:r>
              <a:rPr lang="en-US" sz="2200" dirty="0">
                <a:solidFill>
                  <a:srgbClr val="FFC000"/>
                </a:solidFill>
                <a:latin typeface="Times New Roman" panose="02020603050405020304" pitchFamily="18" charset="0"/>
                <a:cs typeface="Times New Roman" panose="02020603050405020304" pitchFamily="18" charset="0"/>
              </a:rPr>
              <a:t> dung </a:t>
            </a:r>
            <a:r>
              <a:rPr lang="en-US" sz="2200" dirty="0">
                <a:solidFill>
                  <a:srgbClr val="0070C0"/>
                </a:solidFill>
                <a:latin typeface="Times New Roman" panose="02020603050405020304" pitchFamily="18" charset="0"/>
                <a:cs typeface="Times New Roman" panose="02020603050405020304" pitchFamily="18" charset="0"/>
              </a:rPr>
              <a:t>(</a:t>
            </a:r>
            <a:r>
              <a:rPr lang="en-US" sz="2200" dirty="0" err="1">
                <a:solidFill>
                  <a:srgbClr val="0070C0"/>
                </a:solidFill>
                <a:latin typeface="Times New Roman" panose="02020603050405020304" pitchFamily="18" charset="0"/>
                <a:cs typeface="Times New Roman" panose="02020603050405020304" pitchFamily="18" charset="0"/>
              </a:rPr>
              <a:t>tức</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phân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tích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nhân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vật</a:t>
            </a:r>
            <a:r>
              <a:rPr lang="en-US" sz="2200" dirty="0">
                <a:solidFill>
                  <a:srgbClr val="0070C0"/>
                </a:solidFill>
                <a:latin typeface="Times New Roman" panose="02020603050405020304" pitchFamily="18" charset="0"/>
                <a:cs typeface="Times New Roman" panose="02020603050405020304" pitchFamily="18" charset="0"/>
              </a:rPr>
              <a:t>)</a:t>
            </a:r>
          </a:p>
          <a:p>
            <a:pPr marL="1257300" lvl="2" indent="-342900">
              <a:buFont typeface="Arial" panose="020B0604020202020204" pitchFamily="34" charset="0"/>
              <a:buChar char="•"/>
            </a:pPr>
            <a:r>
              <a:rPr lang="en-US" sz="2200" dirty="0">
                <a:solidFill>
                  <a:srgbClr val="0070C0"/>
                </a:solidFill>
                <a:latin typeface="Times New Roman" panose="02020603050405020304" pitchFamily="18" charset="0"/>
                <a:cs typeface="Times New Roman" panose="02020603050405020304" pitchFamily="18" charset="0"/>
              </a:rPr>
              <a:t>Lai </a:t>
            </a:r>
            <a:r>
              <a:rPr lang="en-US" sz="2200" dirty="0" err="1">
                <a:solidFill>
                  <a:srgbClr val="0070C0"/>
                </a:solidFill>
                <a:latin typeface="Times New Roman" panose="02020603050405020304" pitchFamily="18" charset="0"/>
                <a:cs typeface="Times New Roman" panose="02020603050405020304" pitchFamily="18" charset="0"/>
              </a:rPr>
              <a:t>lịch</a:t>
            </a:r>
            <a:endParaRPr lang="en-US" sz="2200" dirty="0">
              <a:solidFill>
                <a:srgbClr val="0070C0"/>
              </a:solidFill>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200" dirty="0" err="1">
                <a:solidFill>
                  <a:srgbClr val="0070C0"/>
                </a:solidFill>
                <a:latin typeface="Times New Roman" panose="02020603050405020304" pitchFamily="18" charset="0"/>
                <a:cs typeface="Times New Roman" panose="02020603050405020304" pitchFamily="18" charset="0"/>
              </a:rPr>
              <a:t>Ngoại</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hình</a:t>
            </a:r>
            <a:endParaRPr lang="en-US" sz="2200" dirty="0">
              <a:solidFill>
                <a:srgbClr val="0070C0"/>
              </a:solidFill>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200" dirty="0" err="1">
                <a:solidFill>
                  <a:srgbClr val="0070C0"/>
                </a:solidFill>
                <a:latin typeface="Times New Roman" panose="02020603050405020304" pitchFamily="18" charset="0"/>
                <a:cs typeface="Times New Roman" panose="02020603050405020304" pitchFamily="18" charset="0"/>
              </a:rPr>
              <a:t>Số</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phận</a:t>
            </a:r>
            <a:endParaRPr lang="en-US" sz="2200" dirty="0">
              <a:solidFill>
                <a:srgbClr val="0070C0"/>
              </a:solidFill>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200" dirty="0" err="1">
                <a:solidFill>
                  <a:srgbClr val="CC0099"/>
                </a:solidFill>
                <a:latin typeface="Times New Roman" panose="02020603050405020304" pitchFamily="18" charset="0"/>
                <a:cs typeface="Times New Roman" panose="02020603050405020304" pitchFamily="18" charset="0"/>
              </a:rPr>
              <a:t>Tính</a:t>
            </a:r>
            <a:r>
              <a:rPr lang="en-US" sz="2200" dirty="0">
                <a:solidFill>
                  <a:srgbClr val="CC0099"/>
                </a:solidFill>
                <a:latin typeface="Times New Roman" panose="02020603050405020304" pitchFamily="18" charset="0"/>
                <a:cs typeface="Times New Roman" panose="02020603050405020304" pitchFamily="18" charset="0"/>
              </a:rPr>
              <a:t> </a:t>
            </a:r>
            <a:r>
              <a:rPr lang="en-US" sz="2200" dirty="0" err="1">
                <a:solidFill>
                  <a:srgbClr val="CC0099"/>
                </a:solidFill>
                <a:latin typeface="Times New Roman" panose="02020603050405020304" pitchFamily="18" charset="0"/>
                <a:cs typeface="Times New Roman" panose="02020603050405020304" pitchFamily="18" charset="0"/>
              </a:rPr>
              <a:t>cách</a:t>
            </a:r>
            <a:endParaRPr lang="en-US" sz="2200" dirty="0">
              <a:solidFill>
                <a:srgbClr val="CC0099"/>
              </a:solidFill>
              <a:latin typeface="Times New Roman" panose="02020603050405020304" pitchFamily="18" charset="0"/>
              <a:cs typeface="Times New Roman" panose="02020603050405020304" pitchFamily="18" charset="0"/>
            </a:endParaRPr>
          </a:p>
          <a:p>
            <a:pPr marL="1257300" lvl="2" indent="-342900">
              <a:buFont typeface="Arial" panose="020B0604020202020204" pitchFamily="34" charset="0"/>
              <a:buChar char="•"/>
            </a:pPr>
            <a:r>
              <a:rPr lang="en-US" sz="2200" dirty="0" err="1">
                <a:solidFill>
                  <a:srgbClr val="CC0099"/>
                </a:solidFill>
                <a:latin typeface="Times New Roman" panose="02020603050405020304" pitchFamily="18" charset="0"/>
                <a:cs typeface="Times New Roman" panose="02020603050405020304" pitchFamily="18" charset="0"/>
              </a:rPr>
              <a:t>Tâm</a:t>
            </a:r>
            <a:r>
              <a:rPr lang="en-US" sz="2200" dirty="0">
                <a:solidFill>
                  <a:srgbClr val="CC0099"/>
                </a:solidFill>
                <a:latin typeface="Times New Roman" panose="02020603050405020304" pitchFamily="18" charset="0"/>
                <a:cs typeface="Times New Roman" panose="02020603050405020304" pitchFamily="18" charset="0"/>
              </a:rPr>
              <a:t> </a:t>
            </a:r>
            <a:r>
              <a:rPr lang="en-US" sz="2200" dirty="0" err="1">
                <a:solidFill>
                  <a:srgbClr val="CC0099"/>
                </a:solidFill>
                <a:latin typeface="Times New Roman" panose="02020603050405020304" pitchFamily="18" charset="0"/>
                <a:cs typeface="Times New Roman" panose="02020603050405020304" pitchFamily="18" charset="0"/>
              </a:rPr>
              <a:t>trạng</a:t>
            </a:r>
            <a:r>
              <a:rPr lang="en-US" sz="2200" dirty="0">
                <a:solidFill>
                  <a:srgbClr val="CC0099"/>
                </a:solidFill>
                <a:latin typeface="Times New Roman" panose="02020603050405020304" pitchFamily="18" charset="0"/>
                <a:cs typeface="Times New Roman" panose="02020603050405020304" pitchFamily="18" charset="0"/>
              </a:rPr>
              <a:t> </a:t>
            </a:r>
            <a:r>
              <a:rPr lang="en-US" sz="2200" dirty="0" err="1">
                <a:solidFill>
                  <a:srgbClr val="CC0099"/>
                </a:solidFill>
                <a:latin typeface="Times New Roman" panose="02020603050405020304" pitchFamily="18" charset="0"/>
                <a:cs typeface="Times New Roman" panose="02020603050405020304" pitchFamily="18" charset="0"/>
              </a:rPr>
              <a:t>nhân</a:t>
            </a:r>
            <a:r>
              <a:rPr lang="en-US" sz="2200" dirty="0">
                <a:solidFill>
                  <a:srgbClr val="CC0099"/>
                </a:solidFill>
                <a:latin typeface="Times New Roman" panose="02020603050405020304" pitchFamily="18" charset="0"/>
                <a:cs typeface="Times New Roman" panose="02020603050405020304" pitchFamily="18" charset="0"/>
              </a:rPr>
              <a:t> </a:t>
            </a:r>
            <a:r>
              <a:rPr lang="en-US" sz="2200" dirty="0" err="1">
                <a:solidFill>
                  <a:srgbClr val="CC0099"/>
                </a:solidFill>
                <a:latin typeface="Times New Roman" panose="02020603050405020304" pitchFamily="18" charset="0"/>
                <a:cs typeface="Times New Roman" panose="02020603050405020304" pitchFamily="18" charset="0"/>
              </a:rPr>
              <a:t>vật</a:t>
            </a:r>
            <a:endParaRPr lang="en-US" sz="2200" dirty="0">
              <a:solidFill>
                <a:srgbClr val="CC0099"/>
              </a:solidFill>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B3</a:t>
            </a:r>
            <a:r>
              <a:rPr lang="en-US" sz="2200" dirty="0">
                <a:latin typeface="Times New Roman" panose="02020603050405020304" pitchFamily="18" charset="0"/>
                <a:cs typeface="Times New Roman" panose="02020603050405020304" pitchFamily="18" charset="0"/>
              </a:rPr>
              <a:t>: </a:t>
            </a:r>
            <a:r>
              <a:rPr lang="en-US" sz="2200" dirty="0" err="1">
                <a:solidFill>
                  <a:srgbClr val="FFC000"/>
                </a:solidFill>
                <a:latin typeface="Times New Roman" panose="02020603050405020304" pitchFamily="18" charset="0"/>
                <a:cs typeface="Times New Roman" panose="02020603050405020304" pitchFamily="18" charset="0"/>
              </a:rPr>
              <a:t>Phân</a:t>
            </a:r>
            <a:r>
              <a:rPr lang="en-US" sz="2200" dirty="0">
                <a:solidFill>
                  <a:srgbClr val="FFC000"/>
                </a:solidFill>
                <a:latin typeface="Times New Roman" panose="02020603050405020304" pitchFamily="18" charset="0"/>
                <a:cs typeface="Times New Roman" panose="02020603050405020304" pitchFamily="18" charset="0"/>
              </a:rPr>
              <a:t> </a:t>
            </a:r>
            <a:r>
              <a:rPr lang="en-US" sz="2200" dirty="0" err="1">
                <a:solidFill>
                  <a:srgbClr val="FFC000"/>
                </a:solidFill>
                <a:latin typeface="Times New Roman" panose="02020603050405020304" pitchFamily="18" charset="0"/>
                <a:cs typeface="Times New Roman" panose="02020603050405020304" pitchFamily="18" charset="0"/>
              </a:rPr>
              <a:t>tích</a:t>
            </a:r>
            <a:r>
              <a:rPr lang="en-US" sz="2200" dirty="0">
                <a:solidFill>
                  <a:srgbClr val="FFC000"/>
                </a:solidFill>
                <a:latin typeface="Times New Roman" panose="02020603050405020304" pitchFamily="18" charset="0"/>
                <a:cs typeface="Times New Roman" panose="02020603050405020304" pitchFamily="18" charset="0"/>
              </a:rPr>
              <a:t> </a:t>
            </a:r>
            <a:r>
              <a:rPr lang="en-US" sz="2200" dirty="0" err="1">
                <a:solidFill>
                  <a:srgbClr val="FFC000"/>
                </a:solidFill>
                <a:latin typeface="Times New Roman" panose="02020603050405020304" pitchFamily="18" charset="0"/>
                <a:cs typeface="Times New Roman" panose="02020603050405020304" pitchFamily="18" charset="0"/>
              </a:rPr>
              <a:t>nghệ</a:t>
            </a:r>
            <a:r>
              <a:rPr lang="en-US" sz="2200" dirty="0">
                <a:solidFill>
                  <a:srgbClr val="FFC000"/>
                </a:solidFill>
                <a:latin typeface="Times New Roman" panose="02020603050405020304" pitchFamily="18" charset="0"/>
                <a:cs typeface="Times New Roman" panose="02020603050405020304" pitchFamily="18" charset="0"/>
              </a:rPr>
              <a:t> </a:t>
            </a:r>
            <a:r>
              <a:rPr lang="en-US" sz="2200" dirty="0" err="1">
                <a:solidFill>
                  <a:srgbClr val="FFC000"/>
                </a:solidFill>
                <a:latin typeface="Times New Roman" panose="02020603050405020304" pitchFamily="18" charset="0"/>
                <a:cs typeface="Times New Roman" panose="02020603050405020304" pitchFamily="18" charset="0"/>
              </a:rPr>
              <a:t>thuật</a:t>
            </a:r>
            <a:endParaRPr lang="en-US" sz="2200" dirty="0">
              <a:solidFill>
                <a:srgbClr val="FFC000"/>
              </a:solidFill>
              <a:latin typeface="Times New Roman" panose="02020603050405020304" pitchFamily="18" charset="0"/>
              <a:cs typeface="Times New Roman" panose="02020603050405020304" pitchFamily="18" charset="0"/>
            </a:endParaRPr>
          </a:p>
          <a:p>
            <a:r>
              <a:rPr lang="en-US" sz="2200" dirty="0">
                <a:solidFill>
                  <a:srgbClr val="0070C0"/>
                </a:solidFill>
                <a:latin typeface="Times New Roman" panose="02020603050405020304" pitchFamily="18" charset="0"/>
                <a:cs typeface="Times New Roman" panose="02020603050405020304" pitchFamily="18" charset="0"/>
              </a:rPr>
              <a:t>  + </a:t>
            </a:r>
            <a:r>
              <a:rPr lang="en-US" sz="2200" dirty="0" err="1">
                <a:solidFill>
                  <a:srgbClr val="0070C0"/>
                </a:solidFill>
                <a:latin typeface="Times New Roman" panose="02020603050405020304" pitchFamily="18" charset="0"/>
                <a:cs typeface="Times New Roman" panose="02020603050405020304" pitchFamily="18" charset="0"/>
              </a:rPr>
              <a:t>Giọng</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văn</a:t>
            </a:r>
            <a:r>
              <a:rPr lang="en-US" sz="2200" dirty="0">
                <a:solidFill>
                  <a:srgbClr val="0070C0"/>
                </a:solidFill>
                <a:latin typeface="Times New Roman" panose="02020603050405020304" pitchFamily="18" charset="0"/>
                <a:cs typeface="Times New Roman" panose="02020603050405020304" pitchFamily="18" charset="0"/>
              </a:rPr>
              <a:t>  + </a:t>
            </a:r>
            <a:r>
              <a:rPr lang="en-US" sz="2200" dirty="0" err="1">
                <a:solidFill>
                  <a:srgbClr val="0070C0"/>
                </a:solidFill>
                <a:latin typeface="Times New Roman" panose="02020603050405020304" pitchFamily="18" charset="0"/>
                <a:cs typeface="Times New Roman" panose="02020603050405020304" pitchFamily="18" charset="0"/>
              </a:rPr>
              <a:t>Cách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kể</a:t>
            </a:r>
            <a:r>
              <a:rPr lang="en-US" sz="2200" dirty="0">
                <a:solidFill>
                  <a:srgbClr val="0070C0"/>
                </a:solidFill>
                <a:latin typeface="Times New Roman" panose="02020603050405020304" pitchFamily="18" charset="0"/>
                <a:cs typeface="Times New Roman" panose="02020603050405020304" pitchFamily="18" charset="0"/>
              </a:rPr>
              <a:t>/</a:t>
            </a:r>
            <a:r>
              <a:rPr lang="en-US" sz="2200" dirty="0" err="1">
                <a:solidFill>
                  <a:srgbClr val="0070C0"/>
                </a:solidFill>
                <a:latin typeface="Times New Roman" panose="02020603050405020304" pitchFamily="18" charset="0"/>
                <a:cs typeface="Times New Roman" panose="02020603050405020304" pitchFamily="18" charset="0"/>
              </a:rPr>
              <a:t>trần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thuật</a:t>
            </a:r>
            <a:r>
              <a:rPr lang="en-US" sz="2200" dirty="0">
                <a:solidFill>
                  <a:srgbClr val="0070C0"/>
                </a:solidFill>
                <a:latin typeface="Times New Roman" panose="02020603050405020304" pitchFamily="18" charset="0"/>
                <a:cs typeface="Times New Roman" panose="02020603050405020304" pitchFamily="18" charset="0"/>
              </a:rPr>
              <a:t>  + </a:t>
            </a:r>
            <a:r>
              <a:rPr lang="en-US" sz="2200" dirty="0" err="1">
                <a:solidFill>
                  <a:srgbClr val="0070C0"/>
                </a:solidFill>
                <a:latin typeface="Times New Roman" panose="02020603050405020304" pitchFamily="18" charset="0"/>
                <a:cs typeface="Times New Roman" panose="02020603050405020304" pitchFamily="18" charset="0"/>
              </a:rPr>
              <a:t>Tình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huống</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truyện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nếu</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có</a:t>
            </a:r>
            <a:r>
              <a:rPr lang="en-US" sz="2200" dirty="0">
                <a:solidFill>
                  <a:srgbClr val="0070C0"/>
                </a:solidFill>
                <a:latin typeface="Times New Roman" panose="02020603050405020304" pitchFamily="18" charset="0"/>
                <a:cs typeface="Times New Roman" panose="02020603050405020304" pitchFamily="18" charset="0"/>
              </a:rPr>
              <a:t>)</a:t>
            </a:r>
          </a:p>
          <a:p>
            <a:r>
              <a:rPr lang="en-US" sz="2200" dirty="0">
                <a:solidFill>
                  <a:srgbClr val="0070C0"/>
                </a:solidFill>
                <a:latin typeface="Times New Roman" panose="02020603050405020304" pitchFamily="18" charset="0"/>
                <a:cs typeface="Times New Roman" panose="02020603050405020304" pitchFamily="18" charset="0"/>
              </a:rPr>
              <a:t>  + </a:t>
            </a:r>
            <a:r>
              <a:rPr lang="en-US" sz="2200" dirty="0" err="1">
                <a:solidFill>
                  <a:srgbClr val="0070C0"/>
                </a:solidFill>
                <a:latin typeface="Times New Roman" panose="02020603050405020304" pitchFamily="18" charset="0"/>
                <a:cs typeface="Times New Roman" panose="02020603050405020304" pitchFamily="18" charset="0"/>
              </a:rPr>
              <a:t>Phân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tích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tâm</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lí</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nhân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vật</a:t>
            </a:r>
            <a:r>
              <a:rPr lang="en-US" sz="2200" dirty="0">
                <a:solidFill>
                  <a:srgbClr val="0070C0"/>
                </a:solidFill>
                <a:latin typeface="Times New Roman" panose="02020603050405020304" pitchFamily="18" charset="0"/>
                <a:cs typeface="Times New Roman" panose="02020603050405020304" pitchFamily="18" charset="0"/>
              </a:rPr>
              <a:t>   + </a:t>
            </a:r>
            <a:r>
              <a:rPr lang="en-US" sz="2200" dirty="0" err="1">
                <a:solidFill>
                  <a:srgbClr val="0070C0"/>
                </a:solidFill>
                <a:latin typeface="Times New Roman" panose="02020603050405020304" pitchFamily="18" charset="0"/>
                <a:cs typeface="Times New Roman" panose="02020603050405020304" pitchFamily="18" charset="0"/>
              </a:rPr>
              <a:t>Khắc</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họa</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chân</a:t>
            </a:r>
            <a:r>
              <a:rPr lang="en-US" sz="2200" dirty="0">
                <a:solidFill>
                  <a:srgbClr val="0070C0"/>
                </a:solidFill>
                <a:latin typeface="Times New Roman" panose="02020603050405020304" pitchFamily="18" charset="0"/>
                <a:cs typeface="Times New Roman" panose="02020603050405020304" pitchFamily="18" charset="0"/>
              </a:rPr>
              <a:t> dung </a:t>
            </a:r>
            <a:r>
              <a:rPr lang="en-US" sz="2200" dirty="0" err="1">
                <a:solidFill>
                  <a:srgbClr val="0070C0"/>
                </a:solidFill>
                <a:latin typeface="Times New Roman" panose="02020603050405020304" pitchFamily="18" charset="0"/>
                <a:cs typeface="Times New Roman" panose="02020603050405020304" pitchFamily="18" charset="0"/>
              </a:rPr>
              <a:t>và</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tính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cách</a:t>
            </a:r>
            <a:r>
              <a:rPr lang="en-US" sz="2200" dirty="0">
                <a:solidFill>
                  <a:srgbClr val="0070C0"/>
                </a:solidFill>
                <a:latin typeface="Times New Roman" panose="02020603050405020304" pitchFamily="18" charset="0"/>
                <a:cs typeface="Times New Roman" panose="02020603050405020304" pitchFamily="18" charset="0"/>
              </a:rPr>
              <a:t> NV…</a:t>
            </a:r>
          </a:p>
          <a:p>
            <a:r>
              <a:rPr lang="en-US" sz="2200" dirty="0">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B4</a:t>
            </a:r>
            <a:r>
              <a:rPr lang="en-US" sz="2200" dirty="0">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Bình</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luận</a:t>
            </a:r>
            <a:endParaRPr lang="en-US" sz="2200" dirty="0">
              <a:solidFill>
                <a:srgbClr val="0070C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7700AEC-DDE4-4063-A0D5-3684A6B41AE3}"/>
              </a:ext>
            </a:extLst>
          </p:cNvPr>
          <p:cNvSpPr txBox="1"/>
          <p:nvPr/>
        </p:nvSpPr>
        <p:spPr>
          <a:xfrm>
            <a:off x="954157" y="5845448"/>
            <a:ext cx="1298714" cy="430887"/>
          </a:xfrm>
          <a:prstGeom prst="rect">
            <a:avLst/>
          </a:prstGeom>
          <a:noFill/>
        </p:spPr>
        <p:txBody>
          <a:bodyPr wrap="square" rtlCol="0">
            <a:spAutoFit/>
          </a:bodyPr>
          <a:lstStyle/>
          <a:p>
            <a:r>
              <a:rPr lang="en-US" sz="2200" dirty="0">
                <a:solidFill>
                  <a:srgbClr val="0070C0"/>
                </a:solidFill>
                <a:latin typeface="Times New Roman" panose="02020603050405020304" pitchFamily="18" charset="0"/>
                <a:cs typeface="Times New Roman" panose="02020603050405020304" pitchFamily="18" charset="0"/>
              </a:rPr>
              <a:t>3. </a:t>
            </a:r>
            <a:r>
              <a:rPr lang="en-US" sz="2200" u="sng" dirty="0" err="1">
                <a:solidFill>
                  <a:srgbClr val="0070C0"/>
                </a:solidFill>
                <a:latin typeface="Times New Roman" panose="02020603050405020304" pitchFamily="18" charset="0"/>
                <a:cs typeface="Times New Roman" panose="02020603050405020304" pitchFamily="18" charset="0"/>
              </a:rPr>
              <a:t>Kết</a:t>
            </a:r>
            <a:r>
              <a:rPr lang="en-US" sz="2200" u="sng" dirty="0">
                <a:solidFill>
                  <a:srgbClr val="0070C0"/>
                </a:solidFill>
                <a:latin typeface="Times New Roman" panose="02020603050405020304" pitchFamily="18" charset="0"/>
                <a:cs typeface="Times New Roman" panose="02020603050405020304" pitchFamily="18" charset="0"/>
              </a:rPr>
              <a:t> </a:t>
            </a:r>
            <a:r>
              <a:rPr lang="en-US" sz="2200" u="sng" dirty="0" err="1">
                <a:solidFill>
                  <a:srgbClr val="0070C0"/>
                </a:solidFill>
                <a:latin typeface="Times New Roman" panose="02020603050405020304" pitchFamily="18" charset="0"/>
                <a:cs typeface="Times New Roman" panose="02020603050405020304" pitchFamily="18" charset="0"/>
              </a:rPr>
              <a:t>bài</a:t>
            </a:r>
            <a:endParaRPr lang="en-US" sz="2200" u="sng" dirty="0">
              <a:solidFill>
                <a:srgbClr val="0070C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6C5750C-7866-490C-8FC3-B854FAC93AD2}"/>
              </a:ext>
            </a:extLst>
          </p:cNvPr>
          <p:cNvSpPr txBox="1"/>
          <p:nvPr/>
        </p:nvSpPr>
        <p:spPr>
          <a:xfrm>
            <a:off x="2425147" y="5787010"/>
            <a:ext cx="4744279" cy="769441"/>
          </a:xfrm>
          <a:prstGeom prst="rect">
            <a:avLst/>
          </a:prstGeom>
          <a:noFill/>
          <a:ln>
            <a:solidFill>
              <a:srgbClr val="FFFFFF"/>
            </a:solidFill>
          </a:ln>
        </p:spPr>
        <p:txBody>
          <a:bodyPr wrap="square" rtlCol="0">
            <a:spAutoFit/>
          </a:bodyPr>
          <a:lstStyle/>
          <a:p>
            <a:pPr marL="285750" indent="-285750">
              <a:buFontTx/>
              <a:buChar char="-"/>
            </a:pPr>
            <a:r>
              <a:rPr lang="en-US" sz="2200" dirty="0" err="1">
                <a:solidFill>
                  <a:srgbClr val="0070C0"/>
                </a:solidFill>
                <a:latin typeface="Times New Roman" panose="02020603050405020304" pitchFamily="18" charset="0"/>
                <a:cs typeface="Times New Roman" panose="02020603050405020304" pitchFamily="18" charset="0"/>
              </a:rPr>
              <a:t>Khái</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quát</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nội</a:t>
            </a:r>
            <a:r>
              <a:rPr lang="en-US" sz="2200" dirty="0">
                <a:solidFill>
                  <a:srgbClr val="0070C0"/>
                </a:solidFill>
                <a:latin typeface="Times New Roman" panose="02020603050405020304" pitchFamily="18" charset="0"/>
                <a:cs typeface="Times New Roman" panose="02020603050405020304" pitchFamily="18" charset="0"/>
              </a:rPr>
              <a:t> dung </a:t>
            </a:r>
            <a:r>
              <a:rPr lang="en-US" sz="2200" dirty="0" err="1">
                <a:solidFill>
                  <a:srgbClr val="0070C0"/>
                </a:solidFill>
                <a:latin typeface="Times New Roman" panose="02020603050405020304" pitchFamily="18" charset="0"/>
                <a:cs typeface="Times New Roman" panose="02020603050405020304" pitchFamily="18" charset="0"/>
              </a:rPr>
              <a:t>và</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nghệ</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thuật</a:t>
            </a:r>
            <a:endParaRPr lang="en-US" sz="2200" dirty="0">
              <a:solidFill>
                <a:srgbClr val="0070C0"/>
              </a:solidFill>
              <a:latin typeface="Times New Roman" panose="02020603050405020304" pitchFamily="18" charset="0"/>
              <a:cs typeface="Times New Roman" panose="02020603050405020304" pitchFamily="18" charset="0"/>
            </a:endParaRPr>
          </a:p>
          <a:p>
            <a:pPr marL="285750" indent="-285750">
              <a:buFontTx/>
              <a:buChar char="-"/>
            </a:pPr>
            <a:r>
              <a:rPr lang="en-US" sz="2200" dirty="0" err="1">
                <a:solidFill>
                  <a:srgbClr val="CC0099"/>
                </a:solidFill>
                <a:latin typeface="Times New Roman" panose="02020603050405020304" pitchFamily="18" charset="0"/>
                <a:cs typeface="Times New Roman" panose="02020603050405020304" pitchFamily="18" charset="0"/>
              </a:rPr>
              <a:t>Đánh</a:t>
            </a:r>
            <a:r>
              <a:rPr lang="en-US" sz="2200" dirty="0">
                <a:solidFill>
                  <a:srgbClr val="CC0099"/>
                </a:solidFill>
                <a:latin typeface="Times New Roman" panose="02020603050405020304" pitchFamily="18" charset="0"/>
                <a:cs typeface="Times New Roman" panose="02020603050405020304" pitchFamily="18" charset="0"/>
              </a:rPr>
              <a:t> </a:t>
            </a:r>
            <a:r>
              <a:rPr lang="en-US" sz="2200" dirty="0" err="1">
                <a:solidFill>
                  <a:srgbClr val="CC0099"/>
                </a:solidFill>
                <a:latin typeface="Times New Roman" panose="02020603050405020304" pitchFamily="18" charset="0"/>
                <a:cs typeface="Times New Roman" panose="02020603050405020304" pitchFamily="18" charset="0"/>
              </a:rPr>
              <a:t>giá</a:t>
            </a:r>
            <a:r>
              <a:rPr lang="en-US" sz="2200" dirty="0">
                <a:solidFill>
                  <a:srgbClr val="CC0099"/>
                </a:solidFill>
                <a:latin typeface="Times New Roman" panose="02020603050405020304" pitchFamily="18" charset="0"/>
                <a:cs typeface="Times New Roman" panose="02020603050405020304" pitchFamily="18" charset="0"/>
              </a:rPr>
              <a:t> </a:t>
            </a:r>
            <a:r>
              <a:rPr lang="en-US" sz="2200" dirty="0" err="1">
                <a:solidFill>
                  <a:srgbClr val="CC0099"/>
                </a:solidFill>
                <a:latin typeface="Times New Roman" panose="02020603050405020304" pitchFamily="18" charset="0"/>
                <a:cs typeface="Times New Roman" panose="02020603050405020304" pitchFamily="18" charset="0"/>
              </a:rPr>
              <a:t>nhân</a:t>
            </a:r>
            <a:r>
              <a:rPr lang="en-US" sz="2200" dirty="0">
                <a:solidFill>
                  <a:srgbClr val="CC0099"/>
                </a:solidFill>
                <a:latin typeface="Times New Roman" panose="02020603050405020304" pitchFamily="18" charset="0"/>
                <a:cs typeface="Times New Roman" panose="02020603050405020304" pitchFamily="18" charset="0"/>
              </a:rPr>
              <a:t> </a:t>
            </a:r>
            <a:r>
              <a:rPr lang="en-US" sz="2200" dirty="0" err="1">
                <a:solidFill>
                  <a:srgbClr val="CC0099"/>
                </a:solidFill>
                <a:latin typeface="Times New Roman" panose="02020603050405020304" pitchFamily="18" charset="0"/>
                <a:cs typeface="Times New Roman" panose="02020603050405020304" pitchFamily="18" charset="0"/>
              </a:rPr>
              <a:t>vật</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liên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hệ</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bản</a:t>
            </a:r>
            <a:r>
              <a:rPr lang="en-US" sz="2200" dirty="0">
                <a:solidFill>
                  <a:srgbClr val="0070C0"/>
                </a:solidFill>
                <a:latin typeface="Times New Roman" panose="02020603050405020304" pitchFamily="18" charset="0"/>
                <a:cs typeface="Times New Roman" panose="02020603050405020304" pitchFamily="18" charset="0"/>
              </a:rPr>
              <a:t> </a:t>
            </a:r>
            <a:r>
              <a:rPr lang="en-US" sz="2200" dirty="0" err="1">
                <a:solidFill>
                  <a:srgbClr val="0070C0"/>
                </a:solidFill>
                <a:latin typeface="Times New Roman" panose="02020603050405020304" pitchFamily="18" charset="0"/>
                <a:cs typeface="Times New Roman" panose="02020603050405020304" pitchFamily="18" charset="0"/>
              </a:rPr>
              <a:t>thân</a:t>
            </a:r>
            <a:r>
              <a:rPr lang="en-US" sz="2200" dirty="0">
                <a:solidFill>
                  <a:srgbClr val="0070C0"/>
                </a:solidFill>
                <a:latin typeface="Times New Roman" panose="02020603050405020304" pitchFamily="18" charset="0"/>
                <a:cs typeface="Times New Roman" panose="02020603050405020304" pitchFamily="18" charset="0"/>
              </a:rPr>
              <a:t> </a:t>
            </a:r>
          </a:p>
        </p:txBody>
      </p:sp>
      <p:pic>
        <p:nvPicPr>
          <p:cNvPr id="12" name="Picture 11">
            <a:extLst>
              <a:ext uri="{FF2B5EF4-FFF2-40B4-BE49-F238E27FC236}">
                <a16:creationId xmlns:a16="http://schemas.microsoft.com/office/drawing/2014/main" id="{A51B912F-5770-4901-A7D8-BBCEEC956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819" y="-39036"/>
            <a:ext cx="814181" cy="720073"/>
          </a:xfrm>
          <a:prstGeom prst="rect">
            <a:avLst/>
          </a:prstGeom>
          <a:ln>
            <a:noFill/>
          </a:ln>
          <a:effectLst>
            <a:softEdge rad="112500"/>
          </a:effectLst>
        </p:spPr>
      </p:pic>
      <p:sp>
        <p:nvSpPr>
          <p:cNvPr id="14" name="Right Brace 13">
            <a:extLst>
              <a:ext uri="{FF2B5EF4-FFF2-40B4-BE49-F238E27FC236}">
                <a16:creationId xmlns:a16="http://schemas.microsoft.com/office/drawing/2014/main" id="{E8253A30-DEF8-4BAA-A884-DA87F94A2CBB}"/>
              </a:ext>
            </a:extLst>
          </p:cNvPr>
          <p:cNvSpPr/>
          <p:nvPr/>
        </p:nvSpPr>
        <p:spPr>
          <a:xfrm>
            <a:off x="6096000" y="2796209"/>
            <a:ext cx="318052" cy="16431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DA46E125-A25A-471A-B4B1-433C595EDFFB}"/>
              </a:ext>
            </a:extLst>
          </p:cNvPr>
          <p:cNvSpPr txBox="1"/>
          <p:nvPr/>
        </p:nvSpPr>
        <p:spPr>
          <a:xfrm>
            <a:off x="6520068" y="3260035"/>
            <a:ext cx="3564835" cy="400110"/>
          </a:xfrm>
          <a:prstGeom prst="rect">
            <a:avLst/>
          </a:prstGeom>
          <a:noFill/>
        </p:spPr>
        <p:txBody>
          <a:bodyPr wrap="square" rtlCol="0">
            <a:spAutoFit/>
          </a:bodyPr>
          <a:lstStyle/>
          <a:p>
            <a:r>
              <a:rPr lang="en-US" sz="2000" dirty="0" err="1">
                <a:solidFill>
                  <a:srgbClr val="FFC000"/>
                </a:solidFill>
                <a:latin typeface="Times New Roman" panose="02020603050405020304" pitchFamily="18" charset="0"/>
                <a:cs typeface="Times New Roman" panose="02020603050405020304" pitchFamily="18" charset="0"/>
              </a:rPr>
              <a:t>Dẫn</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chứng</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trực</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tiếp</a:t>
            </a:r>
            <a:r>
              <a:rPr lang="en-US" sz="2000" dirty="0">
                <a:solidFill>
                  <a:srgbClr val="FFC000"/>
                </a:solidFill>
                <a:latin typeface="Times New Roman" panose="02020603050405020304" pitchFamily="18" charset="0"/>
                <a:cs typeface="Times New Roman" panose="02020603050405020304" pitchFamily="18" charset="0"/>
              </a:rPr>
              <a:t>/</a:t>
            </a:r>
            <a:r>
              <a:rPr lang="en-US" sz="2000" dirty="0" err="1">
                <a:solidFill>
                  <a:srgbClr val="FFC000"/>
                </a:solidFill>
                <a:latin typeface="Times New Roman" panose="02020603050405020304" pitchFamily="18" charset="0"/>
                <a:cs typeface="Times New Roman" panose="02020603050405020304" pitchFamily="18" charset="0"/>
              </a:rPr>
              <a:t>gián</a:t>
            </a:r>
            <a:r>
              <a:rPr lang="en-US" sz="2000" dirty="0">
                <a:solidFill>
                  <a:srgbClr val="FFC000"/>
                </a:solidFill>
                <a:latin typeface="Times New Roman" panose="02020603050405020304" pitchFamily="18" charset="0"/>
                <a:cs typeface="Times New Roman" panose="02020603050405020304" pitchFamily="18" charset="0"/>
              </a:rPr>
              <a:t> </a:t>
            </a:r>
            <a:r>
              <a:rPr lang="en-US" sz="2000" dirty="0" err="1">
                <a:solidFill>
                  <a:srgbClr val="FFC000"/>
                </a:solidFill>
                <a:latin typeface="Times New Roman" panose="02020603050405020304" pitchFamily="18" charset="0"/>
                <a:cs typeface="Times New Roman" panose="02020603050405020304" pitchFamily="18" charset="0"/>
              </a:rPr>
              <a:t>tiếp</a:t>
            </a:r>
            <a:endParaRPr lang="en-US" sz="20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581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down)">
                                      <p:cBhvr>
                                        <p:cTn id="25" dur="500"/>
                                        <p:tgtEl>
                                          <p:spTgt spid="9">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wipe(down)">
                                      <p:cBhvr>
                                        <p:cTn id="28" dur="500"/>
                                        <p:tgtEl>
                                          <p:spTgt spid="9">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wipe(down)">
                                      <p:cBhvr>
                                        <p:cTn id="31" dur="500"/>
                                        <p:tgtEl>
                                          <p:spTgt spid="9">
                                            <p:txEl>
                                              <p:pRg st="2" end="2"/>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wipe(down)">
                                      <p:cBhvr>
                                        <p:cTn id="34" dur="500"/>
                                        <p:tgtEl>
                                          <p:spTgt spid="9">
                                            <p:txEl>
                                              <p:pRg st="3" end="3"/>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wipe(down)">
                                      <p:cBhvr>
                                        <p:cTn id="37" dur="500"/>
                                        <p:tgtEl>
                                          <p:spTgt spid="9">
                                            <p:txEl>
                                              <p:pRg st="4" end="4"/>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Effect transition="in" filter="wipe(down)">
                                      <p:cBhvr>
                                        <p:cTn id="40" dur="500"/>
                                        <p:tgtEl>
                                          <p:spTgt spid="9">
                                            <p:txEl>
                                              <p:pRg st="5" end="5"/>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Effect transition="in" filter="wipe(down)">
                                      <p:cBhvr>
                                        <p:cTn id="43" dur="500"/>
                                        <p:tgtEl>
                                          <p:spTgt spid="9">
                                            <p:txEl>
                                              <p:pRg st="6" end="6"/>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Effect transition="in" filter="wipe(down)">
                                      <p:cBhvr>
                                        <p:cTn id="46" dur="500"/>
                                        <p:tgtEl>
                                          <p:spTgt spid="9">
                                            <p:txEl>
                                              <p:pRg st="7" end="7"/>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animEffect transition="in" filter="wipe(down)">
                                      <p:cBhvr>
                                        <p:cTn id="49" dur="500"/>
                                        <p:tgtEl>
                                          <p:spTgt spid="9">
                                            <p:txEl>
                                              <p:pRg st="8" end="8"/>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wipe(down)">
                                      <p:cBhvr>
                                        <p:cTn id="52" dur="500"/>
                                        <p:tgtEl>
                                          <p:spTgt spid="9">
                                            <p:txEl>
                                              <p:pRg st="9" end="9"/>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9">
                                            <p:txEl>
                                              <p:pRg st="10" end="10"/>
                                            </p:txEl>
                                          </p:spTgt>
                                        </p:tgtEl>
                                        <p:attrNameLst>
                                          <p:attrName>style.visibility</p:attrName>
                                        </p:attrNameLst>
                                      </p:cBhvr>
                                      <p:to>
                                        <p:strVal val="visible"/>
                                      </p:to>
                                    </p:set>
                                    <p:animEffect transition="in" filter="wipe(down)">
                                      <p:cBhvr>
                                        <p:cTn id="55" dur="500"/>
                                        <p:tgtEl>
                                          <p:spTgt spid="9">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wipe(down)">
                                      <p:cBhvr>
                                        <p:cTn id="65" dur="500"/>
                                        <p:tgtEl>
                                          <p:spTgt spid="1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0">
                                            <p:txEl>
                                              <p:pRg st="0" end="0"/>
                                            </p:txEl>
                                          </p:spTgt>
                                        </p:tgtEl>
                                        <p:attrNameLst>
                                          <p:attrName>style.visibility</p:attrName>
                                        </p:attrNameLst>
                                      </p:cBhvr>
                                      <p:to>
                                        <p:strVal val="visible"/>
                                      </p:to>
                                    </p:set>
                                    <p:animEffect transition="in" filter="wipe(down)">
                                      <p:cBhvr>
                                        <p:cTn id="70" dur="500"/>
                                        <p:tgtEl>
                                          <p:spTgt spid="1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11">
                                            <p:txEl>
                                              <p:pRg st="0" end="0"/>
                                            </p:txEl>
                                          </p:spTgt>
                                        </p:tgtEl>
                                        <p:attrNameLst>
                                          <p:attrName>style.visibility</p:attrName>
                                        </p:attrNameLst>
                                      </p:cBhvr>
                                      <p:to>
                                        <p:strVal val="visible"/>
                                      </p:to>
                                    </p:set>
                                    <p:animEffect transition="in" filter="wipe(down)">
                                      <p:cBhvr>
                                        <p:cTn id="75" dur="500"/>
                                        <p:tgtEl>
                                          <p:spTgt spid="11">
                                            <p:txEl>
                                              <p:pRg st="0" end="0"/>
                                            </p:txEl>
                                          </p:spTgt>
                                        </p:tgtEl>
                                      </p:cBhvr>
                                    </p:animEffect>
                                  </p:childTnLst>
                                </p:cTn>
                              </p:par>
                              <p:par>
                                <p:cTn id="76" presetID="22" presetClass="entr" presetSubtype="4" fill="hold" nodeType="withEffect">
                                  <p:stCondLst>
                                    <p:cond delay="0"/>
                                  </p:stCondLst>
                                  <p:childTnLst>
                                    <p:set>
                                      <p:cBhvr>
                                        <p:cTn id="77" dur="1" fill="hold">
                                          <p:stCondLst>
                                            <p:cond delay="0"/>
                                          </p:stCondLst>
                                        </p:cTn>
                                        <p:tgtEl>
                                          <p:spTgt spid="11">
                                            <p:txEl>
                                              <p:pRg st="1" end="1"/>
                                            </p:txEl>
                                          </p:spTgt>
                                        </p:tgtEl>
                                        <p:attrNameLst>
                                          <p:attrName>style.visibility</p:attrName>
                                        </p:attrNameLst>
                                      </p:cBhvr>
                                      <p:to>
                                        <p:strVal val="visible"/>
                                      </p:to>
                                    </p:set>
                                    <p:animEffect transition="in" filter="wipe(down)">
                                      <p:cBhvr>
                                        <p:cTn id="7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A950E1-930C-4922-8386-08535D349030}"/>
              </a:ext>
            </a:extLst>
          </p:cNvPr>
          <p:cNvSpPr/>
          <p:nvPr/>
        </p:nvSpPr>
        <p:spPr>
          <a:xfrm>
            <a:off x="302030" y="219372"/>
            <a:ext cx="2706213"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II. THỰC HÀNH</a:t>
            </a:r>
            <a:endParaRPr lang="en-US" sz="2400" dirty="0"/>
          </a:p>
        </p:txBody>
      </p:sp>
      <p:sp>
        <p:nvSpPr>
          <p:cNvPr id="5" name="TextBox 4">
            <a:extLst>
              <a:ext uri="{FF2B5EF4-FFF2-40B4-BE49-F238E27FC236}">
                <a16:creationId xmlns:a16="http://schemas.microsoft.com/office/drawing/2014/main" id="{C9252DCE-8A17-4E46-AC9E-0935E654ED59}"/>
              </a:ext>
            </a:extLst>
          </p:cNvPr>
          <p:cNvSpPr txBox="1"/>
          <p:nvPr/>
        </p:nvSpPr>
        <p:spPr>
          <a:xfrm>
            <a:off x="950843" y="1204257"/>
            <a:ext cx="10290313" cy="1307537"/>
          </a:xfrm>
          <a:prstGeom prst="rect">
            <a:avLst/>
          </a:prstGeom>
          <a:noFill/>
          <a:ln>
            <a:solidFill>
              <a:schemeClr val="accent1">
                <a:lumMod val="40000"/>
                <a:lumOff val="60000"/>
              </a:schemeClr>
            </a:solidFill>
          </a:ln>
        </p:spPr>
        <p:txBody>
          <a:bodyPr wrap="square" rtlCol="0">
            <a:spAutoFit/>
          </a:bodyPr>
          <a:lstStyle/>
          <a:p>
            <a:pPr algn="just">
              <a:lnSpc>
                <a:spcPct val="150000"/>
              </a:lnSpc>
            </a:pPr>
            <a:r>
              <a:rPr lang="en-US" sz="2800"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hình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tượng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vật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Huấn</a:t>
            </a:r>
            <a:r>
              <a:rPr lang="en-US" sz="2800" b="1" dirty="0">
                <a:solidFill>
                  <a:srgbClr val="0070C0"/>
                </a:solidFill>
                <a:latin typeface="Times New Roman" panose="02020603050405020304" pitchFamily="18" charset="0"/>
                <a:cs typeface="Times New Roman" panose="02020603050405020304" pitchFamily="18" charset="0"/>
              </a:rPr>
              <a:t> Cao </a:t>
            </a:r>
            <a:r>
              <a:rPr lang="en-US" sz="2800" b="1" dirty="0" err="1">
                <a:solidFill>
                  <a:srgbClr val="0070C0"/>
                </a:solidFill>
                <a:latin typeface="Times New Roman" panose="02020603050405020304" pitchFamily="18" charset="0"/>
                <a:cs typeface="Times New Roman" panose="02020603050405020304" pitchFamily="18" charset="0"/>
              </a:rPr>
              <a:t>trong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Chữ</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người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tử</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tù</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Nguyễn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Tuân</a:t>
            </a:r>
            <a:r>
              <a:rPr lang="en-US" sz="2800" b="1" dirty="0">
                <a:solidFill>
                  <a:srgbClr val="0070C0"/>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2A65BD40-D394-40CE-86F0-54D4F0DCD79F}"/>
              </a:ext>
            </a:extLst>
          </p:cNvPr>
          <p:cNvSpPr txBox="1"/>
          <p:nvPr/>
        </p:nvSpPr>
        <p:spPr>
          <a:xfrm>
            <a:off x="873257" y="681037"/>
            <a:ext cx="1048307"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ĐỀ 1</a:t>
            </a:r>
          </a:p>
        </p:txBody>
      </p:sp>
    </p:spTree>
    <p:extLst>
      <p:ext uri="{BB962C8B-B14F-4D97-AF65-F5344CB8AC3E}">
        <p14:creationId xmlns:p14="http://schemas.microsoft.com/office/powerpoint/2010/main" val="322452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3E10179-2EDF-4313-B51C-09F7EF47214A}"/>
              </a:ext>
            </a:extLst>
          </p:cNvPr>
          <p:cNvSpPr>
            <a:spLocks noGrp="1" noChangeArrowheads="1"/>
          </p:cNvSpPr>
          <p:nvPr>
            <p:ph type="title"/>
          </p:nvPr>
        </p:nvSpPr>
        <p:spPr>
          <a:xfrm>
            <a:off x="685800" y="228600"/>
            <a:ext cx="1938130" cy="533400"/>
          </a:xfrm>
          <a:solidFill>
            <a:schemeClr val="accent5">
              <a:lumMod val="20000"/>
              <a:lumOff val="80000"/>
            </a:schemeClr>
          </a:solidFill>
        </p:spPr>
        <p:txBody>
          <a:bodyPr/>
          <a:lstStyle/>
          <a:p>
            <a:pPr eaLnBrk="1" hangingPunct="1">
              <a:defRPr/>
            </a:pPr>
            <a:r>
              <a:rPr lang="en-US" altLang="en-US" sz="2800" b="1" dirty="0">
                <a:solidFill>
                  <a:srgbClr val="FF0000"/>
                </a:solidFill>
                <a:latin typeface="Times New Roman" panose="02020603050405020304" pitchFamily="18" charset="0"/>
                <a:cs typeface="Times New Roman" panose="02020603050405020304" pitchFamily="18" charset="0"/>
              </a:rPr>
              <a:t>1. MỞ BÀI</a:t>
            </a:r>
          </a:p>
        </p:txBody>
      </p:sp>
      <p:sp>
        <p:nvSpPr>
          <p:cNvPr id="36867" name="Rectangle 3">
            <a:extLst>
              <a:ext uri="{FF2B5EF4-FFF2-40B4-BE49-F238E27FC236}">
                <a16:creationId xmlns:a16="http://schemas.microsoft.com/office/drawing/2014/main" id="{FE004C42-0D90-4FA9-8D77-CBFBE33FB431}"/>
              </a:ext>
            </a:extLst>
          </p:cNvPr>
          <p:cNvSpPr>
            <a:spLocks noGrp="1" noChangeArrowheads="1"/>
          </p:cNvSpPr>
          <p:nvPr>
            <p:ph idx="1"/>
          </p:nvPr>
        </p:nvSpPr>
        <p:spPr>
          <a:xfrm>
            <a:off x="304799" y="877888"/>
            <a:ext cx="8282609" cy="5125347"/>
          </a:xfrm>
          <a:ln>
            <a:solidFill>
              <a:srgbClr val="FFCC00"/>
            </a:solidFill>
          </a:ln>
        </p:spPr>
        <p:txBody>
          <a:bodyPr rtlCol="0">
            <a:normAutofit fontScale="92500" lnSpcReduction="20000"/>
          </a:bodyPr>
          <a:lstStyle/>
          <a:p>
            <a:pPr marL="0" indent="0" algn="just">
              <a:lnSpc>
                <a:spcPct val="150000"/>
              </a:lnSpc>
              <a:buFont typeface="Arial" panose="020B0604020202020204" pitchFamily="34" charset="0"/>
              <a:buNone/>
              <a:defRPr/>
            </a:pP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Nguyễn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Tuân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là</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nhà</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văn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suốt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đời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tìm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cái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đẹp</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với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phong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cách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độc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đáo</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tài</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hoa</a:t>
            </a:r>
            <a:r>
              <a:rPr lang="en-US" dirty="0">
                <a:solidFill>
                  <a:srgbClr val="0070C0"/>
                </a:solidFill>
                <a:latin typeface="Times New Roman" panose="02020603050405020304" pitchFamily="18" charset="0"/>
                <a:cs typeface="Times New Roman" panose="02020603050405020304" pitchFamily="18" charset="0"/>
              </a:rPr>
              <a:t>. T</a:t>
            </a:r>
            <a:r>
              <a:rPr lang="vi-VN" dirty="0">
                <a:solidFill>
                  <a:srgbClr val="0070C0"/>
                </a:solidFill>
                <a:latin typeface="Times New Roman" panose="02020603050405020304" pitchFamily="18" charset="0"/>
                <a:cs typeface="Times New Roman" panose="02020603050405020304" pitchFamily="18" charset="0"/>
              </a:rPr>
              <a:t>rước và sau CM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tháng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Tám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ông</a:t>
            </a:r>
            <a:r>
              <a:rPr lang="vi-VN" dirty="0">
                <a:solidFill>
                  <a:srgbClr val="0070C0"/>
                </a:solidFill>
                <a:latin typeface="Times New Roman" panose="02020603050405020304" pitchFamily="18" charset="0"/>
                <a:cs typeface="Times New Roman" panose="02020603050405020304" pitchFamily="18" charset="0"/>
              </a:rPr>
              <a:t> đều có </a:t>
            </a:r>
            <a:r>
              <a:rPr lang="en-US" dirty="0" err="1">
                <a:solidFill>
                  <a:srgbClr val="0070C0"/>
                </a:solidFill>
                <a:latin typeface="Times New Roman" panose="02020603050405020304" pitchFamily="18" charset="0"/>
                <a:cs typeface="Times New Roman" panose="02020603050405020304" pitchFamily="18" charset="0"/>
              </a:rPr>
              <a:t>những</a:t>
            </a:r>
            <a:r>
              <a:rPr lang="en-US" dirty="0">
                <a:solidFill>
                  <a:srgbClr val="0070C0"/>
                </a:solidFill>
                <a:latin typeface="Times New Roman" panose="02020603050405020304" pitchFamily="18" charset="0"/>
                <a:cs typeface="Times New Roman" panose="02020603050405020304" pitchFamily="18" charset="0"/>
              </a:rPr>
              <a:t> </a:t>
            </a:r>
            <a:r>
              <a:rPr lang="vi-VN" dirty="0">
                <a:solidFill>
                  <a:srgbClr val="0070C0"/>
                </a:solidFill>
                <a:latin typeface="Times New Roman" panose="02020603050405020304" pitchFamily="18" charset="0"/>
                <a:cs typeface="Times New Roman" panose="02020603050405020304" pitchFamily="18" charset="0"/>
              </a:rPr>
              <a:t>tác phẩm xuất sắc, đặc biệt là </a:t>
            </a:r>
            <a:r>
              <a:rPr lang="en-US" dirty="0" err="1">
                <a:solidFill>
                  <a:srgbClr val="0070C0"/>
                </a:solidFill>
                <a:latin typeface="Times New Roman" panose="02020603050405020304" pitchFamily="18" charset="0"/>
                <a:cs typeface="Times New Roman" panose="02020603050405020304" pitchFamily="18" charset="0"/>
              </a:rPr>
              <a:t>thể</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loại</a:t>
            </a:r>
            <a:r>
              <a:rPr lang="en-US" dirty="0">
                <a:solidFill>
                  <a:srgbClr val="0070C0"/>
                </a:solidFill>
                <a:latin typeface="Times New Roman" panose="02020603050405020304" pitchFamily="18" charset="0"/>
                <a:cs typeface="Times New Roman" panose="02020603050405020304" pitchFamily="18" charset="0"/>
              </a:rPr>
              <a:t> </a:t>
            </a:r>
            <a:r>
              <a:rPr lang="vi-VN" dirty="0">
                <a:solidFill>
                  <a:srgbClr val="0070C0"/>
                </a:solidFill>
                <a:latin typeface="Times New Roman" panose="02020603050405020304" pitchFamily="18" charset="0"/>
                <a:cs typeface="Times New Roman" panose="02020603050405020304" pitchFamily="18" charset="0"/>
              </a:rPr>
              <a:t>tùy bút, truyện ngắn.</a:t>
            </a:r>
            <a:endParaRPr lang="en-US" dirty="0">
              <a:solidFill>
                <a:srgbClr val="0070C0"/>
              </a:solidFill>
              <a:latin typeface="Times New Roman" panose="02020603050405020304" pitchFamily="18" charset="0"/>
              <a:cs typeface="Times New Roman" panose="02020603050405020304" pitchFamily="18" charset="0"/>
            </a:endParaRPr>
          </a:p>
          <a:p>
            <a:pPr marL="0" indent="0" algn="just">
              <a:lnSpc>
                <a:spcPct val="150000"/>
              </a:lnSpc>
              <a:buNone/>
              <a:defRPr/>
            </a:pP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Tập</a:t>
            </a:r>
            <a:r>
              <a:rPr lang="en-US" dirty="0">
                <a:solidFill>
                  <a:srgbClr val="0070C0"/>
                </a:solidFill>
                <a:latin typeface="Times New Roman" panose="02020603050405020304" pitchFamily="18" charset="0"/>
                <a:cs typeface="Times New Roman" panose="02020603050405020304" pitchFamily="18" charset="0"/>
              </a:rPr>
              <a:t> </a:t>
            </a:r>
            <a:r>
              <a:rPr lang="en-US" i="1" dirty="0">
                <a:solidFill>
                  <a:srgbClr val="0070C0"/>
                </a:solidFill>
                <a:latin typeface="Times New Roman" panose="02020603050405020304" pitchFamily="18" charset="0"/>
                <a:cs typeface="Times New Roman" panose="02020603050405020304" pitchFamily="18" charset="0"/>
              </a:rPr>
              <a:t>Vang </a:t>
            </a:r>
            <a:r>
              <a:rPr lang="en-US" i="1" dirty="0" err="1">
                <a:solidFill>
                  <a:srgbClr val="0070C0"/>
                </a:solidFill>
                <a:latin typeface="Times New Roman" panose="02020603050405020304" pitchFamily="18" charset="0"/>
                <a:cs typeface="Times New Roman" panose="02020603050405020304" pitchFamily="18" charset="0"/>
              </a:rPr>
              <a:t>bóng</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một</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thời</a:t>
            </a:r>
            <a:r>
              <a:rPr lang="en-US" i="1" dirty="0">
                <a:solidFill>
                  <a:srgbClr val="0070C0"/>
                </a:solidFill>
                <a:latin typeface="Times New Roman" panose="02020603050405020304" pitchFamily="18" charset="0"/>
                <a:cs typeface="Times New Roman" panose="02020603050405020304" pitchFamily="18" charset="0"/>
              </a:rPr>
              <a:t> </a:t>
            </a:r>
            <a:r>
              <a:rPr lang="vi-VN" dirty="0">
                <a:solidFill>
                  <a:srgbClr val="0070C0"/>
                </a:solidFill>
                <a:latin typeface="Times New Roman" panose="02020603050405020304" pitchFamily="18" charset="0"/>
                <a:cs typeface="Times New Roman" panose="02020603050405020304" pitchFamily="18" charset="0"/>
              </a:rPr>
              <a:t>bày tỏ thái độ bất hòa sâu sắc với xã hội đương thời, không chịu vứt bỏ lương tâm, chạy theo danh lợi, cố giữ “thiên lương” và “sự trong sạch của tâm </a:t>
            </a:r>
            <a:r>
              <a:rPr lang="en-US" dirty="0" err="1">
                <a:solidFill>
                  <a:srgbClr val="0070C0"/>
                </a:solidFill>
                <a:latin typeface="Times New Roman" panose="02020603050405020304" pitchFamily="18" charset="0"/>
                <a:cs typeface="Times New Roman" panose="02020603050405020304" pitchFamily="18" charset="0"/>
              </a:rPr>
              <a:t>hồn</a:t>
            </a:r>
            <a:r>
              <a:rPr lang="en-US"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Chữ</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người</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tử</a:t>
            </a:r>
            <a:r>
              <a:rPr lang="en-US" i="1" dirty="0">
                <a:solidFill>
                  <a:srgbClr val="0070C0"/>
                </a:solidFill>
                <a:latin typeface="Times New Roman" panose="02020603050405020304" pitchFamily="18" charset="0"/>
                <a:cs typeface="Times New Roman" panose="02020603050405020304" pitchFamily="18" charset="0"/>
              </a:rPr>
              <a:t> </a:t>
            </a:r>
            <a:r>
              <a:rPr lang="en-US" i="1" dirty="0" err="1">
                <a:solidFill>
                  <a:srgbClr val="0070C0"/>
                </a:solidFill>
                <a:latin typeface="Times New Roman" panose="02020603050405020304" pitchFamily="18" charset="0"/>
                <a:cs typeface="Times New Roman" panose="02020603050405020304" pitchFamily="18" charset="0"/>
              </a:rPr>
              <a:t>tù</a:t>
            </a:r>
            <a:r>
              <a:rPr lang="en-US" i="1"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là</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một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trong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những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tác</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phẩm</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của</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tập</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truyện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này</a:t>
            </a:r>
            <a:r>
              <a:rPr lang="en-US" dirty="0">
                <a:solidFill>
                  <a:srgbClr val="0070C0"/>
                </a:solidFill>
                <a:latin typeface="Times New Roman" panose="02020603050405020304" pitchFamily="18" charset="0"/>
                <a:cs typeface="Times New Roman" panose="02020603050405020304" pitchFamily="18" charset="0"/>
              </a:rPr>
              <a:t> – </a:t>
            </a:r>
            <a:r>
              <a:rPr lang="en-US" dirty="0" err="1">
                <a:solidFill>
                  <a:srgbClr val="0070C0"/>
                </a:solidFill>
                <a:latin typeface="Times New Roman" panose="02020603050405020304" pitchFamily="18" charset="0"/>
                <a:cs typeface="Times New Roman" panose="02020603050405020304" pitchFamily="18" charset="0"/>
              </a:rPr>
              <a:t>đã</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xây</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dựng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thành</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công</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nhân</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vật</a:t>
            </a:r>
            <a:r>
              <a:rPr lang="en-US" dirty="0">
                <a:solidFill>
                  <a:srgbClr val="0070C0"/>
                </a:solidFill>
                <a:latin typeface="Times New Roman" panose="02020603050405020304" pitchFamily="18" charset="0"/>
                <a:cs typeface="Times New Roman" panose="02020603050405020304" pitchFamily="18" charset="0"/>
              </a:rPr>
              <a:t> </a:t>
            </a:r>
            <a:r>
              <a:rPr lang="en-US" dirty="0" err="1">
                <a:solidFill>
                  <a:srgbClr val="0070C0"/>
                </a:solidFill>
                <a:latin typeface="Times New Roman" panose="02020603050405020304" pitchFamily="18" charset="0"/>
                <a:cs typeface="Times New Roman" panose="02020603050405020304" pitchFamily="18" charset="0"/>
              </a:rPr>
              <a:t>Huấn</a:t>
            </a:r>
            <a:r>
              <a:rPr lang="en-US" dirty="0">
                <a:solidFill>
                  <a:srgbClr val="0070C0"/>
                </a:solidFill>
                <a:latin typeface="Times New Roman" panose="02020603050405020304" pitchFamily="18" charset="0"/>
                <a:cs typeface="Times New Roman" panose="02020603050405020304" pitchFamily="18" charset="0"/>
              </a:rPr>
              <a:t> Cao.</a:t>
            </a:r>
          </a:p>
          <a:p>
            <a:pPr marL="0" indent="0" algn="just">
              <a:lnSpc>
                <a:spcPct val="150000"/>
              </a:lnSpc>
              <a:buNone/>
              <a:defRPr/>
            </a:pPr>
            <a:endParaRPr lang="en-US" dirty="0">
              <a:solidFill>
                <a:srgbClr val="0070C0"/>
              </a:solidFill>
              <a:latin typeface="Times New Roman" panose="02020603050405020304" pitchFamily="18" charset="0"/>
              <a:cs typeface="Times New Roman" panose="02020603050405020304" pitchFamily="18" charset="0"/>
            </a:endParaRPr>
          </a:p>
          <a:p>
            <a:pPr algn="just">
              <a:lnSpc>
                <a:spcPct val="170000"/>
              </a:lnSpc>
              <a:buFontTx/>
              <a:buChar char="-"/>
              <a:defRPr/>
            </a:pPr>
            <a:endParaRPr lang="vi-VN" b="1" dirty="0">
              <a:solidFill>
                <a:srgbClr val="0070C0"/>
              </a:solidFill>
              <a:latin typeface="Times New Roman" panose="02020603050405020304" pitchFamily="18" charset="0"/>
              <a:cs typeface="Times New Roman" panose="02020603050405020304" pitchFamily="18" charset="0"/>
            </a:endParaRPr>
          </a:p>
          <a:p>
            <a:pPr marL="609600" indent="-609600" eaLnBrk="1" fontAlgn="auto" hangingPunct="1">
              <a:spcAft>
                <a:spcPts val="0"/>
              </a:spcAft>
              <a:buFont typeface="Arial" panose="020B0604020202020204" pitchFamily="34" charset="0"/>
              <a:buNone/>
              <a:defRPr/>
            </a:pPr>
            <a:endParaRPr lang="en-US" altLang="en-US" sz="3600" dirty="0">
              <a:solidFill>
                <a:srgbClr val="FFCC00"/>
              </a:solidFill>
              <a:latin typeface="VNI-Times" pitchFamily="2" charset="0"/>
            </a:endParaRPr>
          </a:p>
        </p:txBody>
      </p:sp>
      <p:pic>
        <p:nvPicPr>
          <p:cNvPr id="4" name="Picture 2">
            <a:extLst>
              <a:ext uri="{FF2B5EF4-FFF2-40B4-BE49-F238E27FC236}">
                <a16:creationId xmlns:a16="http://schemas.microsoft.com/office/drawing/2014/main" id="{3A79186B-800C-4549-B5BC-09F69417FB37}"/>
              </a:ext>
            </a:extLst>
          </p:cNvPr>
          <p:cNvPicPr>
            <a:picLocks noChangeAspect="1" noChangeArrowheads="1"/>
          </p:cNvPicPr>
          <p:nvPr/>
        </p:nvPicPr>
        <p:blipFill>
          <a:blip r:embed="rId2"/>
          <a:srcRect/>
          <a:stretch>
            <a:fillRect/>
          </a:stretch>
        </p:blipFill>
        <p:spPr bwMode="auto">
          <a:xfrm>
            <a:off x="8763000" y="854766"/>
            <a:ext cx="3276600" cy="4770783"/>
          </a:xfrm>
          <a:prstGeom prst="rect">
            <a:avLst/>
          </a:prstGeom>
          <a:ln>
            <a:noFill/>
          </a:ln>
          <a:effectLst>
            <a:softEdge rad="112500"/>
          </a:effectLst>
        </p:spPr>
      </p:pic>
      <p:sp>
        <p:nvSpPr>
          <p:cNvPr id="5125" name="TextBox 1">
            <a:extLst>
              <a:ext uri="{FF2B5EF4-FFF2-40B4-BE49-F238E27FC236}">
                <a16:creationId xmlns:a16="http://schemas.microsoft.com/office/drawing/2014/main" id="{D21A9453-28C8-4224-B59C-9CE31B55E5BB}"/>
              </a:ext>
            </a:extLst>
          </p:cNvPr>
          <p:cNvSpPr txBox="1">
            <a:spLocks noChangeArrowheads="1"/>
          </p:cNvSpPr>
          <p:nvPr/>
        </p:nvSpPr>
        <p:spPr bwMode="auto">
          <a:xfrm>
            <a:off x="9359900" y="5715000"/>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a:solidFill>
                  <a:srgbClr val="0000FF"/>
                </a:solidFill>
                <a:latin typeface="Times New Roman" panose="02020603050405020304" pitchFamily="18" charset="0"/>
                <a:cs typeface="Times New Roman" panose="02020603050405020304" pitchFamily="18" charset="0"/>
              </a:rPr>
              <a:t>NGUYỄN TUÂN</a:t>
            </a:r>
          </a:p>
        </p:txBody>
      </p:sp>
      <p:pic>
        <p:nvPicPr>
          <p:cNvPr id="6" name="Picture 5">
            <a:extLst>
              <a:ext uri="{FF2B5EF4-FFF2-40B4-BE49-F238E27FC236}">
                <a16:creationId xmlns:a16="http://schemas.microsoft.com/office/drawing/2014/main" id="{4B30DBEA-9B1F-4053-8764-0B529325F537}"/>
              </a:ext>
            </a:extLst>
          </p:cNvPr>
          <p:cNvPicPr>
            <a:picLocks noChangeAspect="1"/>
          </p:cNvPicPr>
          <p:nvPr/>
        </p:nvPicPr>
        <p:blipFill>
          <a:blip r:embed="rId3"/>
          <a:stretch>
            <a:fillRect/>
          </a:stretch>
        </p:blipFill>
        <p:spPr>
          <a:xfrm>
            <a:off x="11406809" y="94699"/>
            <a:ext cx="632791" cy="577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fltVal val="0"/>
                                          </p:val>
                                        </p:tav>
                                        <p:tav tm="100000">
                                          <p:val>
                                            <p:strVal val="#ppt_h"/>
                                          </p:val>
                                        </p:tav>
                                      </p:tavLst>
                                    </p:anim>
                                    <p:animEffect transition="in" filter="fade">
                                      <p:cBhvr>
                                        <p:cTn id="9" dur="500"/>
                                        <p:tgtEl>
                                          <p:spTgt spid="368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6867">
                                            <p:bg/>
                                          </p:spTgt>
                                        </p:tgtEl>
                                        <p:attrNameLst>
                                          <p:attrName>style.visibility</p:attrName>
                                        </p:attrNameLst>
                                      </p:cBhvr>
                                      <p:to>
                                        <p:strVal val="visible"/>
                                      </p:to>
                                    </p:set>
                                    <p:animEffect transition="in" filter="fade">
                                      <p:cBhvr>
                                        <p:cTn id="14" dur="1000">
                                          <p:stCondLst>
                                            <p:cond delay="0"/>
                                          </p:stCondLst>
                                        </p:cTn>
                                        <p:tgtEl>
                                          <p:spTgt spid="36867">
                                            <p:bg/>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6867">
                                            <p:txEl>
                                              <p:pRg st="0" end="0"/>
                                            </p:txEl>
                                          </p:spTgt>
                                        </p:tgtEl>
                                        <p:attrNameLst>
                                          <p:attrName>style.visibility</p:attrName>
                                        </p:attrNameLst>
                                      </p:cBhvr>
                                      <p:to>
                                        <p:strVal val="visible"/>
                                      </p:to>
                                    </p:set>
                                    <p:animEffect transition="in" filter="fade">
                                      <p:cBhvr>
                                        <p:cTn id="19" dur="1000">
                                          <p:stCondLst>
                                            <p:cond delay="0"/>
                                          </p:stCondLst>
                                        </p:cTn>
                                        <p:tgtEl>
                                          <p:spTgt spid="3686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6867">
                                            <p:txEl>
                                              <p:pRg st="1" end="1"/>
                                            </p:txEl>
                                          </p:spTgt>
                                        </p:tgtEl>
                                        <p:attrNameLst>
                                          <p:attrName>style.visibility</p:attrName>
                                        </p:attrNameLst>
                                      </p:cBhvr>
                                      <p:to>
                                        <p:strVal val="visible"/>
                                      </p:to>
                                    </p:set>
                                    <p:animEffect transition="in" filter="fade">
                                      <p:cBhvr>
                                        <p:cTn id="24" dur="1000">
                                          <p:stCondLst>
                                            <p:cond delay="0"/>
                                          </p:stCondLst>
                                        </p:cTn>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1F9FD51A-66B1-4C55-A760-FB1F316CC44C}"/>
              </a:ext>
            </a:extLst>
          </p:cNvPr>
          <p:cNvSpPr>
            <a:spLocks noGrp="1" noChangeArrowheads="1"/>
          </p:cNvSpPr>
          <p:nvPr>
            <p:ph type="title"/>
          </p:nvPr>
        </p:nvSpPr>
        <p:spPr>
          <a:xfrm>
            <a:off x="374650" y="142875"/>
            <a:ext cx="4191000" cy="625475"/>
          </a:xfrm>
          <a:solidFill>
            <a:schemeClr val="accent5">
              <a:lumMod val="20000"/>
              <a:lumOff val="80000"/>
            </a:schemeClr>
          </a:solidFill>
        </p:spPr>
        <p:txBody>
          <a:bodyPr/>
          <a:lstStyle/>
          <a:p>
            <a:pPr eaLnBrk="1" hangingPunct="1">
              <a:defRPr/>
            </a:pPr>
            <a:r>
              <a:rPr lang="en-US" altLang="en-US" sz="2800" dirty="0">
                <a:solidFill>
                  <a:srgbClr val="FF0000"/>
                </a:solidFill>
                <a:latin typeface="Times New Roman" panose="02020603050405020304" pitchFamily="18" charset="0"/>
                <a:cs typeface="Times New Roman" panose="02020603050405020304" pitchFamily="18" charset="0"/>
              </a:rPr>
              <a:t> 2. THÂN BÀI</a:t>
            </a:r>
            <a:endParaRPr lang="en-US" altLang="en-US" sz="2800" dirty="0">
              <a:solidFill>
                <a:srgbClr val="FF0000"/>
              </a:solidFill>
              <a:latin typeface="VNI-Times" pitchFamily="2" charset="0"/>
            </a:endParaRPr>
          </a:p>
        </p:txBody>
      </p:sp>
      <p:sp>
        <p:nvSpPr>
          <p:cNvPr id="82947" name="Rectangle 3">
            <a:extLst>
              <a:ext uri="{FF2B5EF4-FFF2-40B4-BE49-F238E27FC236}">
                <a16:creationId xmlns:a16="http://schemas.microsoft.com/office/drawing/2014/main" id="{935923B9-8F0F-4A02-B785-56F6807BE7CF}"/>
              </a:ext>
            </a:extLst>
          </p:cNvPr>
          <p:cNvSpPr>
            <a:spLocks noGrp="1" noChangeArrowheads="1"/>
          </p:cNvSpPr>
          <p:nvPr>
            <p:ph idx="1"/>
          </p:nvPr>
        </p:nvSpPr>
        <p:spPr>
          <a:xfrm>
            <a:off x="374650" y="1617939"/>
            <a:ext cx="7626350" cy="3330575"/>
          </a:xfrm>
          <a:ln>
            <a:solidFill>
              <a:schemeClr val="accent1">
                <a:lumMod val="40000"/>
                <a:lumOff val="60000"/>
              </a:schemeClr>
            </a:solidFill>
          </a:ln>
        </p:spPr>
        <p:txBody>
          <a:bodyPr/>
          <a:lstStyle/>
          <a:p>
            <a:pPr marL="0" indent="0" algn="just">
              <a:lnSpc>
                <a:spcPct val="150000"/>
              </a:lnSpc>
              <a:buFont typeface="Arial" panose="020B0604020202020204" pitchFamily="34" charset="0"/>
              <a:buNone/>
              <a:defRPr/>
            </a:pPr>
            <a:r>
              <a:rPr lang="en-US" altLang="en-US" b="1" dirty="0">
                <a:solidFill>
                  <a:srgbClr val="0000FF"/>
                </a:solidFill>
                <a:latin typeface="Times New Roman" panose="02020603050405020304" pitchFamily="18" charset="0"/>
                <a:cs typeface="Times New Roman" panose="02020603050405020304" pitchFamily="18" charset="0"/>
              </a:rPr>
              <a:t>	- </a:t>
            </a:r>
            <a:r>
              <a:rPr lang="en-US" altLang="en-US" b="1" dirty="0" err="1">
                <a:solidFill>
                  <a:srgbClr val="0000FF"/>
                </a:solidFill>
                <a:latin typeface="Times New Roman" panose="02020603050405020304" pitchFamily="18" charset="0"/>
                <a:cs typeface="Times New Roman" panose="02020603050405020304" pitchFamily="18" charset="0"/>
              </a:rPr>
              <a:t>Nghệ</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sĩ</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tài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hoa</a:t>
            </a:r>
            <a:r>
              <a:rPr lang="en-US" altLang="en-US" b="1" dirty="0">
                <a:solidFill>
                  <a:srgbClr val="0000FF"/>
                </a:solidFill>
                <a:latin typeface="Times New Roman" panose="02020603050405020304" pitchFamily="18" charset="0"/>
                <a:cs typeface="Times New Roman" panose="02020603050405020304" pitchFamily="18" charset="0"/>
              </a:rPr>
              <a:t>:</a:t>
            </a:r>
          </a:p>
          <a:p>
            <a:pPr marL="0" indent="0" algn="just">
              <a:lnSpc>
                <a:spcPct val="150000"/>
              </a:lnSpc>
              <a:buFont typeface="Arial" panose="020B0604020202020204" pitchFamily="34" charset="0"/>
              <a:buNone/>
              <a:defRPr/>
            </a:pPr>
            <a:r>
              <a:rPr lang="vi-VN" altLang="en-US" sz="2600" dirty="0">
                <a:solidFill>
                  <a:srgbClr val="0000FF"/>
                </a:solidFill>
                <a:latin typeface="Times New Roman" panose="02020603050405020304" pitchFamily="18" charset="0"/>
                <a:cs typeface="Times New Roman" panose="02020603050405020304" pitchFamily="18" charset="0"/>
              </a:rPr>
              <a:t>+ Viết chữ nhanh và đẹp nhất tỉnh Sơn Tây.</a:t>
            </a:r>
          </a:p>
          <a:p>
            <a:pPr marL="0" indent="0" algn="just">
              <a:lnSpc>
                <a:spcPct val="150000"/>
              </a:lnSpc>
              <a:buFont typeface="Arial" panose="020B0604020202020204" pitchFamily="34" charset="0"/>
              <a:buNone/>
              <a:defRPr/>
            </a:pPr>
            <a:r>
              <a:rPr lang="vi-VN" altLang="en-US" sz="2600" dirty="0">
                <a:solidFill>
                  <a:srgbClr val="0000FF"/>
                </a:solidFill>
                <a:latin typeface="Times New Roman" panose="02020603050405020304" pitchFamily="18" charset="0"/>
                <a:cs typeface="Times New Roman" panose="02020603050405020304" pitchFamily="18" charset="0"/>
              </a:rPr>
              <a:t>+ “Chữ ông đẹp lắm, vuông lắm”, “có được chữ ông Huấn mà treo là có một báu vật ở trên đời”, “không xin được mấy chữ thì ân hận suốt đời”</a:t>
            </a:r>
            <a:r>
              <a:rPr lang="en-US" altLang="en-US" sz="2600" dirty="0">
                <a:solidFill>
                  <a:srgbClr val="0000FF"/>
                </a:solidFill>
                <a:latin typeface="Times New Roman" panose="02020603050405020304" pitchFamily="18" charset="0"/>
                <a:cs typeface="Times New Roman" panose="02020603050405020304" pitchFamily="18" charset="0"/>
              </a:rPr>
              <a:t>.</a:t>
            </a:r>
            <a:endParaRPr lang="vi-VN" altLang="en-US" sz="2600" dirty="0">
              <a:solidFill>
                <a:srgbClr val="0000FF"/>
              </a:solidFill>
              <a:latin typeface="Times New Roman" panose="02020603050405020304" pitchFamily="18" charset="0"/>
              <a:cs typeface="Times New Roman" panose="02020603050405020304" pitchFamily="18" charset="0"/>
            </a:endParaRPr>
          </a:p>
        </p:txBody>
      </p:sp>
      <p:pic>
        <p:nvPicPr>
          <p:cNvPr id="4" name="Picture 4">
            <a:extLst>
              <a:ext uri="{FF2B5EF4-FFF2-40B4-BE49-F238E27FC236}">
                <a16:creationId xmlns:a16="http://schemas.microsoft.com/office/drawing/2014/main" id="{CD286517-682E-4D88-AEFD-9C5C9DF69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381000"/>
            <a:ext cx="3806825" cy="524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a:extLst>
              <a:ext uri="{FF2B5EF4-FFF2-40B4-BE49-F238E27FC236}">
                <a16:creationId xmlns:a16="http://schemas.microsoft.com/office/drawing/2014/main" id="{1089EAE3-1454-4651-84BC-C375B1265969}"/>
              </a:ext>
            </a:extLst>
          </p:cNvPr>
          <p:cNvSpPr txBox="1"/>
          <p:nvPr/>
        </p:nvSpPr>
        <p:spPr>
          <a:xfrm>
            <a:off x="1333499" y="901079"/>
            <a:ext cx="3806825" cy="461665"/>
          </a:xfrm>
          <a:prstGeom prst="rect">
            <a:avLst/>
          </a:prstGeom>
          <a:solidFill>
            <a:schemeClr val="accent4">
              <a:lumMod val="60000"/>
              <a:lumOff val="40000"/>
            </a:schemeClr>
          </a:solidFill>
        </p:spPr>
        <p:txBody>
          <a:bodyPr wrap="square">
            <a:spAutoFit/>
          </a:bodyPr>
          <a:lstStyle/>
          <a:p>
            <a:pPr>
              <a:defRPr/>
            </a:pPr>
            <a:r>
              <a:rPr lang="en-US" altLang="en-US" sz="2400" b="1" dirty="0">
                <a:latin typeface="Times New Roman" panose="02020603050405020304" pitchFamily="18" charset="0"/>
                <a:cs typeface="Times New Roman" panose="02020603050405020304" pitchFamily="18" charset="0"/>
              </a:rPr>
              <a:t>2.1. </a:t>
            </a:r>
            <a:r>
              <a:rPr lang="en-US" altLang="en-US" sz="2400" b="1" dirty="0" err="1">
                <a:latin typeface="Times New Roman" panose="02020603050405020304" pitchFamily="18" charset="0"/>
                <a:cs typeface="Times New Roman" panose="02020603050405020304" pitchFamily="18" charset="0"/>
              </a:rPr>
              <a:t>Nhân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Huấn</a:t>
            </a:r>
            <a:r>
              <a:rPr lang="en-US" altLang="en-US" sz="2400" b="1" dirty="0">
                <a:latin typeface="Times New Roman" panose="02020603050405020304" pitchFamily="18" charset="0"/>
                <a:cs typeface="Times New Roman" panose="02020603050405020304" pitchFamily="18" charset="0"/>
              </a:rPr>
              <a:t> Cao</a:t>
            </a:r>
          </a:p>
        </p:txBody>
      </p:sp>
      <p:sp>
        <p:nvSpPr>
          <p:cNvPr id="3" name="TextBox 2">
            <a:extLst>
              <a:ext uri="{FF2B5EF4-FFF2-40B4-BE49-F238E27FC236}">
                <a16:creationId xmlns:a16="http://schemas.microsoft.com/office/drawing/2014/main" id="{5F52643E-C344-476E-824D-B78B26248FC7}"/>
              </a:ext>
            </a:extLst>
          </p:cNvPr>
          <p:cNvSpPr txBox="1">
            <a:spLocks noChangeArrowheads="1"/>
          </p:cNvSpPr>
          <p:nvPr/>
        </p:nvSpPr>
        <p:spPr bwMode="auto">
          <a:xfrm>
            <a:off x="8610600" y="5791200"/>
            <a:ext cx="32035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HÌNH ẢNH MINH HỌA</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wipe(down)">
                                      <p:cBhvr>
                                        <p:cTn id="7" dur="500"/>
                                        <p:tgtEl>
                                          <p:spTgt spid="829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2947">
                                            <p:bg/>
                                          </p:spTgt>
                                        </p:tgtEl>
                                        <p:attrNameLst>
                                          <p:attrName>style.visibility</p:attrName>
                                        </p:attrNameLst>
                                      </p:cBhvr>
                                      <p:to>
                                        <p:strVal val="visible"/>
                                      </p:to>
                                    </p:set>
                                    <p:animEffect transition="in" filter="wipe(down)">
                                      <p:cBhvr>
                                        <p:cTn id="25" dur="500"/>
                                        <p:tgtEl>
                                          <p:spTgt spid="82947">
                                            <p:bg/>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2947">
                                            <p:txEl>
                                              <p:pRg st="0" end="0"/>
                                            </p:txEl>
                                          </p:spTgt>
                                        </p:tgtEl>
                                        <p:attrNameLst>
                                          <p:attrName>style.visibility</p:attrName>
                                        </p:attrNameLst>
                                      </p:cBhvr>
                                      <p:to>
                                        <p:strVal val="visible"/>
                                      </p:to>
                                    </p:set>
                                    <p:animEffect transition="in" filter="wipe(down)">
                                      <p:cBhvr>
                                        <p:cTn id="30" dur="500"/>
                                        <p:tgtEl>
                                          <p:spTgt spid="82947">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2947">
                                            <p:txEl>
                                              <p:pRg st="1" end="1"/>
                                            </p:txEl>
                                          </p:spTgt>
                                        </p:tgtEl>
                                        <p:attrNameLst>
                                          <p:attrName>style.visibility</p:attrName>
                                        </p:attrNameLst>
                                      </p:cBhvr>
                                      <p:to>
                                        <p:strVal val="visible"/>
                                      </p:to>
                                    </p:set>
                                    <p:animEffect transition="in" filter="wipe(down)">
                                      <p:cBhvr>
                                        <p:cTn id="35" dur="500"/>
                                        <p:tgtEl>
                                          <p:spTgt spid="82947">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2947">
                                            <p:txEl>
                                              <p:pRg st="2" end="2"/>
                                            </p:txEl>
                                          </p:spTgt>
                                        </p:tgtEl>
                                        <p:attrNameLst>
                                          <p:attrName>style.visibility</p:attrName>
                                        </p:attrNameLst>
                                      </p:cBhvr>
                                      <p:to>
                                        <p:strVal val="visible"/>
                                      </p:to>
                                    </p:set>
                                    <p:animEffect transition="in" filter="wipe(down)">
                                      <p:cBhvr>
                                        <p:cTn id="40" dur="5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nimBg="1"/>
      <p:bldP spid="82947" grpId="0" build="p" animBg="1"/>
      <p:bldP spid="7"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3">
            <a:extLst>
              <a:ext uri="{FF2B5EF4-FFF2-40B4-BE49-F238E27FC236}">
                <a16:creationId xmlns:a16="http://schemas.microsoft.com/office/drawing/2014/main" id="{87588642-9857-462F-B5BE-0928081AA924}"/>
              </a:ext>
            </a:extLst>
          </p:cNvPr>
          <p:cNvSpPr>
            <a:spLocks noGrp="1" noChangeArrowheads="1"/>
          </p:cNvSpPr>
          <p:nvPr>
            <p:ph idx="1"/>
          </p:nvPr>
        </p:nvSpPr>
        <p:spPr>
          <a:xfrm>
            <a:off x="228600" y="381000"/>
            <a:ext cx="6007100" cy="5257800"/>
          </a:xfrm>
          <a:ln>
            <a:solidFill>
              <a:schemeClr val="accent1">
                <a:lumMod val="40000"/>
                <a:lumOff val="60000"/>
              </a:schemeClr>
            </a:solidFill>
          </a:ln>
        </p:spPr>
        <p:txBody>
          <a:bodyPr/>
          <a:lstStyle/>
          <a:p>
            <a:pPr marL="0" indent="0" algn="just">
              <a:lnSpc>
                <a:spcPct val="150000"/>
              </a:lnSpc>
              <a:buFont typeface="Arial" panose="020B0604020202020204" pitchFamily="34" charset="0"/>
              <a:buNone/>
              <a:defRPr/>
            </a:pP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Khí</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phách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ngang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tàng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bất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khuất</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đĩnh</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đạc</a:t>
            </a:r>
            <a:endParaRPr lang="en-US" altLang="en-US" sz="2400" b="1" dirty="0">
              <a:solidFill>
                <a:srgbClr val="0000FF"/>
              </a:solidFill>
              <a:latin typeface="Times New Roman" panose="02020603050405020304" pitchFamily="18" charset="0"/>
              <a:cs typeface="Times New Roman" panose="02020603050405020304" pitchFamily="18" charset="0"/>
            </a:endParaRPr>
          </a:p>
          <a:p>
            <a:pPr marL="0" indent="0" algn="just">
              <a:lnSpc>
                <a:spcPct val="150000"/>
              </a:lnSpc>
              <a:buFont typeface="Arial" panose="020B0604020202020204" pitchFamily="34" charset="0"/>
              <a:buNone/>
              <a:defRPr/>
            </a:pPr>
            <a:r>
              <a:rPr lang="vi-VN" altLang="en-US" sz="2600" dirty="0">
                <a:solidFill>
                  <a:srgbClr val="0000FF"/>
                </a:solidFill>
                <a:latin typeface="Times New Roman" panose="02020603050405020304" pitchFamily="18" charset="0"/>
                <a:cs typeface="Times New Roman" panose="02020603050405020304" pitchFamily="18" charset="0"/>
              </a:rPr>
              <a:t>+ Qua lời viên quản ngục : có tài bẻ khóa, vượt ngục, nổi tiếng</a:t>
            </a:r>
            <a:r>
              <a:rPr lang="en-US" altLang="en-US" sz="2600" dirty="0">
                <a:solidFill>
                  <a:srgbClr val="0000FF"/>
                </a:solidFill>
                <a:latin typeface="Times New Roman" panose="02020603050405020304" pitchFamily="18" charset="0"/>
                <a:cs typeface="Times New Roman" panose="02020603050405020304" pitchFamily="18" charset="0"/>
              </a:rPr>
              <a:t> </a:t>
            </a:r>
            <a:r>
              <a:rPr lang="vi-VN" altLang="en-US" sz="2600" dirty="0">
                <a:solidFill>
                  <a:srgbClr val="0000FF"/>
                </a:solidFill>
                <a:latin typeface="Times New Roman" panose="02020603050405020304" pitchFamily="18" charset="0"/>
                <a:cs typeface="Times New Roman" panose="02020603050405020304" pitchFamily="18" charset="0"/>
              </a:rPr>
              <a:t>“văn võ song toàn, chọc trời khuấy nước”</a:t>
            </a:r>
            <a:r>
              <a:rPr lang="en-US" altLang="en-US" sz="2600" dirty="0">
                <a:solidFill>
                  <a:srgbClr val="0000FF"/>
                </a:solidFill>
                <a:latin typeface="Times New Roman" panose="02020603050405020304" pitchFamily="18" charset="0"/>
                <a:cs typeface="Times New Roman" panose="02020603050405020304" pitchFamily="18" charset="0"/>
              </a:rPr>
              <a:t>.</a:t>
            </a:r>
          </a:p>
          <a:p>
            <a:pPr marL="0" indent="0" algn="just">
              <a:lnSpc>
                <a:spcPct val="150000"/>
              </a:lnSpc>
              <a:buFont typeface="Arial" panose="020B0604020202020204" pitchFamily="34" charset="0"/>
              <a:buNone/>
              <a:defRPr/>
            </a:pPr>
            <a:r>
              <a:rPr lang="vi-VN" altLang="en-US" sz="2600" dirty="0">
                <a:solidFill>
                  <a:srgbClr val="0000FF"/>
                </a:solidFill>
                <a:latin typeface="Times New Roman" panose="02020603050405020304" pitchFamily="18" charset="0"/>
                <a:cs typeface="Times New Roman" panose="02020603050405020304" pitchFamily="18" charset="0"/>
              </a:rPr>
              <a:t>+ Hành động: “lạnh lùng chúc mũi gông nặng” trước mặt bọn lính.</a:t>
            </a:r>
            <a:endParaRPr lang="en-US" altLang="en-US" sz="2600" dirty="0">
              <a:solidFill>
                <a:srgbClr val="0000FF"/>
              </a:solidFill>
              <a:latin typeface="Times New Roman" panose="02020603050405020304" pitchFamily="18" charset="0"/>
              <a:cs typeface="Times New Roman" panose="02020603050405020304" pitchFamily="18" charset="0"/>
            </a:endParaRPr>
          </a:p>
          <a:p>
            <a:pPr marL="0" indent="0" algn="just">
              <a:lnSpc>
                <a:spcPct val="150000"/>
              </a:lnSpc>
              <a:buFont typeface="Arial" panose="020B0604020202020204" pitchFamily="34" charset="0"/>
              <a:buNone/>
              <a:defRPr/>
            </a:pP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Thái</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độ</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khinh</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bạc</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đối</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với</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viên</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quản</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ngục</a:t>
            </a:r>
            <a:r>
              <a:rPr lang="en-US" altLang="en-US" sz="2600" dirty="0">
                <a:solidFill>
                  <a:srgbClr val="0000FF"/>
                </a:solidFill>
                <a:latin typeface="Times New Roman" panose="02020603050405020304" pitchFamily="18" charset="0"/>
                <a:cs typeface="Times New Roman" panose="02020603050405020304" pitchFamily="18" charset="0"/>
              </a:rPr>
              <a:t>.</a:t>
            </a:r>
          </a:p>
        </p:txBody>
      </p:sp>
      <p:pic>
        <p:nvPicPr>
          <p:cNvPr id="3" name="Picture 4">
            <a:extLst>
              <a:ext uri="{FF2B5EF4-FFF2-40B4-BE49-F238E27FC236}">
                <a16:creationId xmlns:a16="http://schemas.microsoft.com/office/drawing/2014/main" id="{3033454A-A685-45C5-8FDB-1B1080201D40}"/>
              </a:ext>
            </a:extLst>
          </p:cNvPr>
          <p:cNvPicPr>
            <a:picLocks noChangeAspect="1" noChangeArrowheads="1"/>
          </p:cNvPicPr>
          <p:nvPr/>
        </p:nvPicPr>
        <p:blipFill>
          <a:blip r:embed="rId2"/>
          <a:srcRect/>
          <a:stretch>
            <a:fillRect/>
          </a:stretch>
        </p:blipFill>
        <p:spPr bwMode="auto">
          <a:xfrm>
            <a:off x="6317974" y="914400"/>
            <a:ext cx="5867400" cy="3810000"/>
          </a:xfrm>
          <a:prstGeom prst="rect">
            <a:avLst/>
          </a:prstGeom>
          <a:ln>
            <a:noFill/>
          </a:ln>
          <a:effectLst>
            <a:softEdge rad="112500"/>
          </a:effectLst>
        </p:spPr>
      </p:pic>
      <p:sp>
        <p:nvSpPr>
          <p:cNvPr id="15364" name="TextBox 3">
            <a:extLst>
              <a:ext uri="{FF2B5EF4-FFF2-40B4-BE49-F238E27FC236}">
                <a16:creationId xmlns:a16="http://schemas.microsoft.com/office/drawing/2014/main" id="{51BBA3A2-25F0-40ED-AB35-F952C6288AFE}"/>
              </a:ext>
            </a:extLst>
          </p:cNvPr>
          <p:cNvSpPr txBox="1">
            <a:spLocks noChangeArrowheads="1"/>
          </p:cNvSpPr>
          <p:nvPr/>
        </p:nvSpPr>
        <p:spPr bwMode="auto">
          <a:xfrm>
            <a:off x="8077200" y="4800600"/>
            <a:ext cx="32035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200" b="1">
                <a:solidFill>
                  <a:srgbClr val="0000FF"/>
                </a:solidFill>
                <a:latin typeface="Times New Roman" panose="02020603050405020304" pitchFamily="18" charset="0"/>
                <a:cs typeface="Times New Roman" panose="02020603050405020304" pitchFamily="18" charset="0"/>
              </a:rPr>
              <a:t>HÌNH ẢNH MINH HỌA</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19">
                                            <p:bg/>
                                          </p:spTgt>
                                        </p:tgtEl>
                                        <p:attrNameLst>
                                          <p:attrName>style.visibility</p:attrName>
                                        </p:attrNameLst>
                                      </p:cBhvr>
                                      <p:to>
                                        <p:strVal val="visible"/>
                                      </p:to>
                                    </p:set>
                                    <p:animEffect transition="in" filter="fade">
                                      <p:cBhvr>
                                        <p:cTn id="7" dur="1000">
                                          <p:stCondLst>
                                            <p:cond delay="0"/>
                                          </p:stCondLst>
                                        </p:cTn>
                                        <p:tgtEl>
                                          <p:spTgt spid="86019">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19">
                                            <p:txEl>
                                              <p:pRg st="0" end="0"/>
                                            </p:txEl>
                                          </p:spTgt>
                                        </p:tgtEl>
                                        <p:attrNameLst>
                                          <p:attrName>style.visibility</p:attrName>
                                        </p:attrNameLst>
                                      </p:cBhvr>
                                      <p:to>
                                        <p:strVal val="visible"/>
                                      </p:to>
                                    </p:set>
                                    <p:animEffect transition="in" filter="fade">
                                      <p:cBhvr>
                                        <p:cTn id="12" dur="1000">
                                          <p:stCondLst>
                                            <p:cond delay="0"/>
                                          </p:stCondLst>
                                        </p:cTn>
                                        <p:tgtEl>
                                          <p:spTgt spid="860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6019">
                                            <p:txEl>
                                              <p:pRg st="1" end="1"/>
                                            </p:txEl>
                                          </p:spTgt>
                                        </p:tgtEl>
                                        <p:attrNameLst>
                                          <p:attrName>style.visibility</p:attrName>
                                        </p:attrNameLst>
                                      </p:cBhvr>
                                      <p:to>
                                        <p:strVal val="visible"/>
                                      </p:to>
                                    </p:set>
                                    <p:animEffect transition="in" filter="fade">
                                      <p:cBhvr>
                                        <p:cTn id="17" dur="1000">
                                          <p:stCondLst>
                                            <p:cond delay="0"/>
                                          </p:stCondLst>
                                        </p:cTn>
                                        <p:tgtEl>
                                          <p:spTgt spid="8601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019">
                                            <p:txEl>
                                              <p:pRg st="2" end="2"/>
                                            </p:txEl>
                                          </p:spTgt>
                                        </p:tgtEl>
                                        <p:attrNameLst>
                                          <p:attrName>style.visibility</p:attrName>
                                        </p:attrNameLst>
                                      </p:cBhvr>
                                      <p:to>
                                        <p:strVal val="visible"/>
                                      </p:to>
                                    </p:set>
                                    <p:animEffect transition="in" filter="fade">
                                      <p:cBhvr>
                                        <p:cTn id="22" dur="1000">
                                          <p:stCondLst>
                                            <p:cond delay="0"/>
                                          </p:stCondLst>
                                        </p:cTn>
                                        <p:tgtEl>
                                          <p:spTgt spid="8601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6019">
                                            <p:txEl>
                                              <p:pRg st="3" end="3"/>
                                            </p:txEl>
                                          </p:spTgt>
                                        </p:tgtEl>
                                        <p:attrNameLst>
                                          <p:attrName>style.visibility</p:attrName>
                                        </p:attrNameLst>
                                      </p:cBhvr>
                                      <p:to>
                                        <p:strVal val="visible"/>
                                      </p:to>
                                    </p:set>
                                    <p:animEffect transition="in" filter="fade">
                                      <p:cBhvr>
                                        <p:cTn id="27" dur="1000">
                                          <p:stCondLst>
                                            <p:cond delay="0"/>
                                          </p:stCondLst>
                                        </p:cTn>
                                        <p:tgtEl>
                                          <p:spTgt spid="860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5C5D8B-5BD2-42F3-8612-9247EE395BE7}"/>
              </a:ext>
            </a:extLst>
          </p:cNvPr>
          <p:cNvSpPr>
            <a:spLocks noGrp="1" noChangeArrowheads="1"/>
          </p:cNvSpPr>
          <p:nvPr>
            <p:ph idx="1"/>
          </p:nvPr>
        </p:nvSpPr>
        <p:spPr>
          <a:xfrm>
            <a:off x="609600" y="503583"/>
            <a:ext cx="11078817" cy="3810000"/>
          </a:xfrm>
          <a:solidFill>
            <a:schemeClr val="bg1"/>
          </a:solidFill>
          <a:ln>
            <a:solidFill>
              <a:schemeClr val="accent1">
                <a:lumMod val="40000"/>
                <a:lumOff val="60000"/>
              </a:schemeClr>
            </a:solidFill>
          </a:ln>
        </p:spPr>
        <p:txBody>
          <a:bodyPr>
            <a:noAutofit/>
          </a:bodyPr>
          <a:lstStyle/>
          <a:p>
            <a:pPr marL="0" indent="0" algn="just">
              <a:lnSpc>
                <a:spcPct val="150000"/>
              </a:lnSpc>
              <a:buFont typeface="Arial" panose="020B0604020202020204" pitchFamily="34" charset="0"/>
              <a:buNone/>
            </a:pPr>
            <a:r>
              <a:rPr lang="vi-VN" altLang="en-US" sz="2400" b="1" dirty="0">
                <a:solidFill>
                  <a:srgbClr val="0000FF"/>
                </a:solidFill>
                <a:latin typeface="Times New Roman" panose="02020603050405020304" pitchFamily="18" charset="0"/>
                <a:cs typeface="Times New Roman" panose="02020603050405020304" pitchFamily="18" charset="0"/>
              </a:rPr>
              <a:t>- Vẻ đẹp của thiên lương</a:t>
            </a:r>
          </a:p>
          <a:p>
            <a:pPr marL="0" indent="0" algn="just">
              <a:lnSpc>
                <a:spcPct val="150000"/>
              </a:lnSpc>
              <a:buFont typeface="Arial" panose="020B0604020202020204" pitchFamily="34" charset="0"/>
              <a:buNone/>
            </a:pP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Tâm</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hồn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trong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sạch</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thanh</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cao</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không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vì</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vàng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ngọc</a:t>
            </a:r>
            <a:r>
              <a:rPr lang="en-US" altLang="en-US" sz="2400" dirty="0">
                <a:solidFill>
                  <a:srgbClr val="0000FF"/>
                </a:solidFill>
                <a:latin typeface="Times New Roman" panose="02020603050405020304" pitchFamily="18" charset="0"/>
                <a:cs typeface="Times New Roman" panose="02020603050405020304" pitchFamily="18" charset="0"/>
              </a:rPr>
              <a:t> hay </a:t>
            </a:r>
            <a:r>
              <a:rPr lang="en-US" altLang="en-US" sz="2400" dirty="0" err="1">
                <a:solidFill>
                  <a:srgbClr val="0000FF"/>
                </a:solidFill>
                <a:latin typeface="Times New Roman" panose="02020603050405020304" pitchFamily="18" charset="0"/>
                <a:cs typeface="Times New Roman" panose="02020603050405020304" pitchFamily="18" charset="0"/>
              </a:rPr>
              <a:t>quyền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thế</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mà</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ép</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mình</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cho</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chữ</a:t>
            </a:r>
            <a:r>
              <a:rPr lang="en-US" altLang="en-US" sz="2400" dirty="0">
                <a:solidFill>
                  <a:srgbClr val="0000FF"/>
                </a:solidFill>
                <a:latin typeface="Times New Roman" panose="02020603050405020304" pitchFamily="18" charset="0"/>
                <a:cs typeface="Times New Roman" panose="02020603050405020304" pitchFamily="18" charset="0"/>
              </a:rPr>
              <a:t>.</a:t>
            </a:r>
          </a:p>
          <a:p>
            <a:pPr marL="0" indent="0" algn="just">
              <a:lnSpc>
                <a:spcPct val="150000"/>
              </a:lnSpc>
              <a:buFont typeface="Arial" panose="020B0604020202020204" pitchFamily="34" charset="0"/>
              <a:buNone/>
            </a:pP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Trừ</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chỗ</a:t>
            </a:r>
            <a:r>
              <a:rPr lang="en-US" altLang="en-US" sz="2400" dirty="0">
                <a:solidFill>
                  <a:srgbClr val="0000FF"/>
                </a:solidFill>
                <a:latin typeface="Times New Roman" panose="02020603050405020304" pitchFamily="18" charset="0"/>
                <a:cs typeface="Times New Roman" panose="02020603050405020304" pitchFamily="18" charset="0"/>
              </a:rPr>
              <a:t> tri </a:t>
            </a:r>
            <a:r>
              <a:rPr lang="en-US" altLang="en-US" sz="2400" dirty="0" err="1">
                <a:solidFill>
                  <a:srgbClr val="0000FF"/>
                </a:solidFill>
                <a:latin typeface="Times New Roman" panose="02020603050405020304" pitchFamily="18" charset="0"/>
                <a:cs typeface="Times New Roman" panose="02020603050405020304" pitchFamily="18" charset="0"/>
              </a:rPr>
              <a:t>kỉ</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ông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ít</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chịu</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cho</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chữ</a:t>
            </a:r>
            <a:r>
              <a:rPr lang="en-US" altLang="en-US" sz="2400" dirty="0">
                <a:solidFill>
                  <a:srgbClr val="0000FF"/>
                </a:solidFill>
                <a:latin typeface="Times New Roman" panose="02020603050405020304" pitchFamily="18" charset="0"/>
                <a:cs typeface="Times New Roman" panose="02020603050405020304" pitchFamily="18" charset="0"/>
              </a:rPr>
              <a:t>”</a:t>
            </a:r>
          </a:p>
          <a:p>
            <a:pPr marL="0" indent="0" algn="just">
              <a:lnSpc>
                <a:spcPct val="150000"/>
              </a:lnSpc>
              <a:buFont typeface="Arial" panose="020B0604020202020204" pitchFamily="34" charset="0"/>
              <a:buNone/>
            </a:pP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Huấn</a:t>
            </a:r>
            <a:r>
              <a:rPr lang="en-US" altLang="en-US" sz="2400" dirty="0">
                <a:solidFill>
                  <a:srgbClr val="0000FF"/>
                </a:solidFill>
                <a:latin typeface="Times New Roman" panose="02020603050405020304" pitchFamily="18" charset="0"/>
                <a:cs typeface="Times New Roman" panose="02020603050405020304" pitchFamily="18" charset="0"/>
              </a:rPr>
              <a:t> Cao </a:t>
            </a:r>
            <a:r>
              <a:rPr lang="en-US" altLang="en-US" sz="2400" dirty="0" err="1">
                <a:solidFill>
                  <a:srgbClr val="0000FF"/>
                </a:solidFill>
                <a:latin typeface="Times New Roman" panose="02020603050405020304" pitchFamily="18" charset="0"/>
                <a:cs typeface="Times New Roman" panose="02020603050405020304" pitchFamily="18" charset="0"/>
              </a:rPr>
              <a:t>cho</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chữ</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viên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quản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ngục</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để</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khỏi</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phụ</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mất</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một</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tấm</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lòng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trong</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thiên</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hạ</a:t>
            </a:r>
            <a:r>
              <a:rPr lang="en-US" altLang="en-US" sz="2400" dirty="0">
                <a:solidFill>
                  <a:srgbClr val="0000FF"/>
                </a:solidFill>
                <a:latin typeface="Times New Roman" panose="02020603050405020304" pitchFamily="18" charset="0"/>
                <a:cs typeface="Times New Roman" panose="02020603050405020304" pitchFamily="18" charset="0"/>
              </a:rPr>
              <a:t>”</a:t>
            </a:r>
          </a:p>
          <a:p>
            <a:pPr marL="0" indent="0" algn="just">
              <a:lnSpc>
                <a:spcPct val="150000"/>
              </a:lnSpc>
              <a:buFont typeface="Arial" panose="020B0604020202020204" pitchFamily="34" charset="0"/>
              <a:buNone/>
            </a:pPr>
            <a:r>
              <a:rPr lang="en-US" altLang="en-US" sz="24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a:t>
            </a:r>
            <a:r>
              <a:rPr lang="en-US" altLang="en-US" sz="2400" dirty="0" err="1">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Thái</a:t>
            </a:r>
            <a:r>
              <a:rPr lang="en-US" altLang="en-US" sz="24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2400" dirty="0" err="1">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độ</a:t>
            </a:r>
            <a:r>
              <a:rPr lang="en-US" altLang="en-US" sz="24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2400" dirty="0" err="1">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nâng</a:t>
            </a:r>
            <a:r>
              <a:rPr lang="en-US" altLang="en-US" sz="24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2400" dirty="0" err="1">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niu</a:t>
            </a:r>
            <a:r>
              <a:rPr lang="en-US" altLang="en-US" sz="24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2400" dirty="0" err="1">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gìn</a:t>
            </a:r>
            <a:r>
              <a:rPr lang="en-US" altLang="en-US" sz="24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2400" dirty="0" err="1">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giữ</a:t>
            </a:r>
            <a:r>
              <a:rPr lang="en-US" altLang="en-US" sz="24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2400" dirty="0" err="1">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cái</a:t>
            </a:r>
            <a:r>
              <a:rPr lang="en-US" altLang="en-US" sz="24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2400" dirty="0" err="1">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đẹp</a:t>
            </a:r>
            <a:r>
              <a:rPr lang="en-US" altLang="en-US" sz="24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2400" dirty="0" err="1">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coi</a:t>
            </a:r>
            <a:r>
              <a:rPr lang="en-US" altLang="en-US" sz="24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2400" dirty="0" err="1">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khinh</a:t>
            </a:r>
            <a:r>
              <a:rPr lang="en-US" altLang="en-US" sz="24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2400" dirty="0" err="1">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tiền</a:t>
            </a:r>
            <a:r>
              <a:rPr lang="en-US" altLang="en-US" sz="24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2400" dirty="0" err="1">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bạc</a:t>
            </a:r>
            <a:r>
              <a:rPr lang="en-US" altLang="en-US" sz="24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 </a:t>
            </a:r>
          </a:p>
        </p:txBody>
      </p:sp>
      <p:pic>
        <p:nvPicPr>
          <p:cNvPr id="3" name="Picture 2">
            <a:extLst>
              <a:ext uri="{FF2B5EF4-FFF2-40B4-BE49-F238E27FC236}">
                <a16:creationId xmlns:a16="http://schemas.microsoft.com/office/drawing/2014/main" id="{B120CA56-AF5E-48E0-BC19-C1A080174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575" t="54999" r="2098" b="2"/>
          <a:stretch>
            <a:fillRect/>
          </a:stretch>
        </p:blipFill>
        <p:spPr bwMode="auto">
          <a:xfrm>
            <a:off x="609600" y="4505739"/>
            <a:ext cx="11078817" cy="21969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stCondLst>
                                            <p:cond delay="0"/>
                                          </p:stCondLst>
                                        </p:cTn>
                                        <p:tgtEl>
                                          <p:spTgt spid="4">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stCondLst>
                                            <p:cond delay="0"/>
                                          </p:stCondLst>
                                        </p:cTn>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stCondLst>
                                            <p:cond delay="0"/>
                                          </p:stCondLst>
                                        </p:cTn>
                                        <p:tgtEl>
                                          <p:spTgt spid="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stCondLst>
                                            <p:cond delay="0"/>
                                          </p:stCondLst>
                                        </p:cTn>
                                        <p:tgtEl>
                                          <p:spTgt spid="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stCondLst>
                                            <p:cond delay="0"/>
                                          </p:stCondLst>
                                        </p:cTn>
                                        <p:tgtEl>
                                          <p:spTgt spid="4">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stCondLst>
                                            <p:cond delay="0"/>
                                          </p:stCondLst>
                                        </p:cTn>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BE83CDEE-973F-4FDF-98DC-928A7D0399C0}"/>
              </a:ext>
            </a:extLst>
          </p:cNvPr>
          <p:cNvSpPr>
            <a:spLocks noGrp="1" noChangeArrowheads="1"/>
          </p:cNvSpPr>
          <p:nvPr>
            <p:ph idx="1"/>
          </p:nvPr>
        </p:nvSpPr>
        <p:spPr>
          <a:xfrm>
            <a:off x="438150" y="457200"/>
            <a:ext cx="11315700" cy="2667000"/>
          </a:xfrm>
          <a:ln>
            <a:solidFill>
              <a:schemeClr val="accent1">
                <a:lumMod val="40000"/>
                <a:lumOff val="60000"/>
              </a:schemeClr>
            </a:solidFill>
          </a:ln>
        </p:spPr>
        <p:txBody>
          <a:bodyPr/>
          <a:lstStyle/>
          <a:p>
            <a:pPr marL="0" indent="0" algn="just">
              <a:lnSpc>
                <a:spcPct val="150000"/>
              </a:lnSpc>
              <a:buFont typeface="Arial" panose="020B0604020202020204" pitchFamily="34" charset="0"/>
              <a:buNone/>
              <a:defRPr/>
            </a:pPr>
            <a:r>
              <a:rPr lang="vi-VN" altLang="en-US" sz="26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a:t>
            </a:r>
            <a:r>
              <a:rPr lang="en-US" altLang="en-US" sz="26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 </a:t>
            </a:r>
            <a:r>
              <a:rPr lang="vi-VN" altLang="en-US" sz="26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Sự mềm lòng trước những tâm hồn trong sạch biết q</a:t>
            </a:r>
            <a:r>
              <a:rPr lang="en-US" altLang="en-US" sz="2600" dirty="0" err="1">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úy</a:t>
            </a:r>
            <a:r>
              <a:rPr lang="vi-VN" altLang="en-US" sz="26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 tr</a:t>
            </a:r>
            <a:r>
              <a:rPr lang="en-US" altLang="en-US" sz="26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ọ</a:t>
            </a:r>
            <a:r>
              <a:rPr lang="vi-VN" altLang="en-US" sz="26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ng cái đẹp, cái thiện ở đời. Huấn Cao còn là một con người tr</a:t>
            </a:r>
            <a:r>
              <a:rPr lang="en-US" altLang="en-US" sz="26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ọ</a:t>
            </a:r>
            <a:r>
              <a:rPr lang="vi-VN" altLang="en-US" sz="26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ng nhân nghĩa, độ lượng, hiền hòa.</a:t>
            </a:r>
            <a:endParaRPr lang="en-US" altLang="en-US" sz="26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endParaRPr>
          </a:p>
          <a:p>
            <a:pPr marL="0" indent="0" algn="just">
              <a:lnSpc>
                <a:spcPct val="150000"/>
              </a:lnSpc>
              <a:buFont typeface="Arial" panose="020B0604020202020204" pitchFamily="34" charset="0"/>
              <a:buNone/>
              <a:defRPr/>
            </a:pPr>
            <a:r>
              <a:rPr lang="vi-VN" altLang="en-US" sz="26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a:t>
            </a:r>
            <a:r>
              <a:rPr lang="en-US" altLang="en-US" sz="26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rPr>
              <a:t> </a:t>
            </a:r>
            <a:r>
              <a:rPr lang="en-US" altLang="en-US" sz="2600" dirty="0" err="1">
                <a:solidFill>
                  <a:srgbClr val="0000FF"/>
                </a:solidFill>
                <a:latin typeface="Times New Roman" panose="02020603050405020304" pitchFamily="18" charset="0"/>
                <a:cs typeface="Times New Roman" panose="02020603050405020304" pitchFamily="18" charset="0"/>
              </a:rPr>
              <a:t>Huấn</a:t>
            </a:r>
            <a:r>
              <a:rPr lang="en-US" altLang="en-US" sz="2600" dirty="0">
                <a:solidFill>
                  <a:srgbClr val="0000FF"/>
                </a:solidFill>
                <a:latin typeface="Times New Roman" panose="02020603050405020304" pitchFamily="18" charset="0"/>
                <a:cs typeface="Times New Roman" panose="02020603050405020304" pitchFamily="18" charset="0"/>
              </a:rPr>
              <a:t> Cao </a:t>
            </a:r>
            <a:r>
              <a:rPr lang="en-US" altLang="en-US" sz="2600" dirty="0" err="1">
                <a:solidFill>
                  <a:srgbClr val="0000FF"/>
                </a:solidFill>
                <a:latin typeface="Times New Roman" panose="02020603050405020304" pitchFamily="18" charset="0"/>
                <a:cs typeface="Times New Roman" panose="02020603050405020304" pitchFamily="18" charset="0"/>
              </a:rPr>
              <a:t>là</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điểm</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sáng</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giữa</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chốn</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tăm</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tối</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ngục</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tù</a:t>
            </a:r>
            <a:r>
              <a:rPr lang="en-US" altLang="en-US" sz="2600" dirty="0">
                <a:solidFill>
                  <a:srgbClr val="0000FF"/>
                </a:solidFill>
                <a:latin typeface="Times New Roman" panose="02020603050405020304" pitchFamily="18" charset="0"/>
                <a:cs typeface="Times New Roman" panose="02020603050405020304" pitchFamily="18" charset="0"/>
              </a:rPr>
              <a:t>. Ở </a:t>
            </a:r>
            <a:r>
              <a:rPr lang="en-US" altLang="en-US" sz="2600" dirty="0" err="1">
                <a:solidFill>
                  <a:srgbClr val="0000FF"/>
                </a:solidFill>
                <a:latin typeface="Times New Roman" panose="02020603050405020304" pitchFamily="18" charset="0"/>
                <a:cs typeface="Times New Roman" panose="02020603050405020304" pitchFamily="18" charset="0"/>
              </a:rPr>
              <a:t>ông</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là</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sự</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thống</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nhất</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hài</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hòa</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giữa</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cái</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tài</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cái</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đẹp</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và</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cái</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tâm</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cái</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err="1">
                <a:solidFill>
                  <a:srgbClr val="0000FF"/>
                </a:solidFill>
                <a:latin typeface="Times New Roman" panose="02020603050405020304" pitchFamily="18" charset="0"/>
                <a:cs typeface="Times New Roman" panose="02020603050405020304" pitchFamily="18" charset="0"/>
              </a:rPr>
              <a:t>thiện</a:t>
            </a:r>
            <a:r>
              <a:rPr lang="en-US" altLang="en-US" sz="2600" dirty="0">
                <a:solidFill>
                  <a:srgbClr val="0000FF"/>
                </a:solidFill>
                <a:latin typeface="Times New Roman" panose="02020603050405020304" pitchFamily="18" charset="0"/>
                <a:cs typeface="Times New Roman" panose="02020603050405020304" pitchFamily="18" charset="0"/>
              </a:rPr>
              <a:t>.</a:t>
            </a:r>
            <a:endParaRPr lang="vi-VN" altLang="en-US" sz="2600" dirty="0">
              <a:solidFill>
                <a:srgbClr val="0000FF"/>
              </a:solidFill>
              <a:latin typeface="Times New Roman" panose="02020603050405020304" pitchFamily="18" charset="0"/>
              <a:cs typeface="Times New Roman" panose="02020603050405020304" pitchFamily="18" charset="0"/>
              <a:sym typeface="Wingdings 3" panose="05040102010807070707" pitchFamily="18" charset="2"/>
            </a:endParaRPr>
          </a:p>
        </p:txBody>
      </p:sp>
      <p:pic>
        <p:nvPicPr>
          <p:cNvPr id="17411" name="Picture 2">
            <a:extLst>
              <a:ext uri="{FF2B5EF4-FFF2-40B4-BE49-F238E27FC236}">
                <a16:creationId xmlns:a16="http://schemas.microsoft.com/office/drawing/2014/main" id="{E3E175C8-16E6-4EBE-9743-57F640E15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575" t="54999" r="2098" b="2"/>
          <a:stretch>
            <a:fillRect/>
          </a:stretch>
        </p:blipFill>
        <p:spPr bwMode="auto">
          <a:xfrm>
            <a:off x="0" y="3276600"/>
            <a:ext cx="121920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43">
                                            <p:bg/>
                                          </p:spTgt>
                                        </p:tgtEl>
                                        <p:attrNameLst>
                                          <p:attrName>style.visibility</p:attrName>
                                        </p:attrNameLst>
                                      </p:cBhvr>
                                      <p:to>
                                        <p:strVal val="visible"/>
                                      </p:to>
                                    </p:set>
                                    <p:animEffect transition="in" filter="fade">
                                      <p:cBhvr>
                                        <p:cTn id="7" dur="1000">
                                          <p:stCondLst>
                                            <p:cond delay="0"/>
                                          </p:stCondLst>
                                        </p:cTn>
                                        <p:tgtEl>
                                          <p:spTgt spid="8704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fade">
                                      <p:cBhvr>
                                        <p:cTn id="12" dur="1000">
                                          <p:stCondLst>
                                            <p:cond delay="0"/>
                                          </p:stCondLst>
                                        </p:cTn>
                                        <p:tgtEl>
                                          <p:spTgt spid="870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043">
                                            <p:txEl>
                                              <p:pRg st="1" end="1"/>
                                            </p:txEl>
                                          </p:spTgt>
                                        </p:tgtEl>
                                        <p:attrNameLst>
                                          <p:attrName>style.visibility</p:attrName>
                                        </p:attrNameLst>
                                      </p:cBhvr>
                                      <p:to>
                                        <p:strVal val="visible"/>
                                      </p:to>
                                    </p:set>
                                    <p:animEffect transition="in" filter="fade">
                                      <p:cBhvr>
                                        <p:cTn id="17" dur="1000">
                                          <p:stCondLst>
                                            <p:cond delay="0"/>
                                          </p:stCondLst>
                                        </p:cTn>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1F9FD51A-66B1-4C55-A760-FB1F316CC44C}"/>
              </a:ext>
            </a:extLst>
          </p:cNvPr>
          <p:cNvSpPr>
            <a:spLocks noGrp="1" noChangeArrowheads="1"/>
          </p:cNvSpPr>
          <p:nvPr>
            <p:ph type="title"/>
          </p:nvPr>
        </p:nvSpPr>
        <p:spPr>
          <a:xfrm>
            <a:off x="374650" y="142875"/>
            <a:ext cx="4191000" cy="625475"/>
          </a:xfrm>
          <a:solidFill>
            <a:schemeClr val="accent5">
              <a:lumMod val="20000"/>
              <a:lumOff val="80000"/>
            </a:schemeClr>
          </a:solidFill>
        </p:spPr>
        <p:txBody>
          <a:bodyPr/>
          <a:lstStyle/>
          <a:p>
            <a:pPr eaLnBrk="1" hangingPunct="1">
              <a:defRPr/>
            </a:pPr>
            <a:r>
              <a:rPr lang="en-US" altLang="en-US" sz="2800" dirty="0">
                <a:solidFill>
                  <a:srgbClr val="FF0000"/>
                </a:solidFill>
                <a:latin typeface="Times New Roman" panose="02020603050405020304" pitchFamily="18" charset="0"/>
                <a:cs typeface="Times New Roman" panose="02020603050405020304" pitchFamily="18" charset="0"/>
              </a:rPr>
              <a:t> 2. THÂN BÀI</a:t>
            </a:r>
            <a:endParaRPr lang="en-US" altLang="en-US" sz="2800" dirty="0">
              <a:solidFill>
                <a:srgbClr val="FF0000"/>
              </a:solidFill>
              <a:latin typeface="VNI-Times" pitchFamily="2" charset="0"/>
            </a:endParaRPr>
          </a:p>
        </p:txBody>
      </p:sp>
      <p:sp>
        <p:nvSpPr>
          <p:cNvPr id="82947" name="Rectangle 3">
            <a:extLst>
              <a:ext uri="{FF2B5EF4-FFF2-40B4-BE49-F238E27FC236}">
                <a16:creationId xmlns:a16="http://schemas.microsoft.com/office/drawing/2014/main" id="{935923B9-8F0F-4A02-B785-56F6807BE7CF}"/>
              </a:ext>
            </a:extLst>
          </p:cNvPr>
          <p:cNvSpPr>
            <a:spLocks noGrp="1" noChangeArrowheads="1"/>
          </p:cNvSpPr>
          <p:nvPr>
            <p:ph idx="1"/>
          </p:nvPr>
        </p:nvSpPr>
        <p:spPr>
          <a:xfrm>
            <a:off x="374650" y="1617939"/>
            <a:ext cx="11181246" cy="3330575"/>
          </a:xfrm>
          <a:ln>
            <a:solidFill>
              <a:schemeClr val="accent1">
                <a:lumMod val="40000"/>
                <a:lumOff val="60000"/>
              </a:schemeClr>
            </a:solidFill>
          </a:ln>
        </p:spPr>
        <p:txBody>
          <a:bodyPr>
            <a:normAutofit fontScale="92500" lnSpcReduction="10000"/>
          </a:bodyPr>
          <a:lstStyle/>
          <a:p>
            <a:pPr marL="0" indent="0" algn="just">
              <a:lnSpc>
                <a:spcPct val="150000"/>
              </a:lnSpc>
              <a:buNone/>
              <a:defRPr/>
            </a:pPr>
            <a:r>
              <a:rPr lang="vi-VN" altLang="en-US" sz="2600" dirty="0">
                <a:solidFill>
                  <a:srgbClr val="0070C0"/>
                </a:solidFill>
                <a:latin typeface="Times New Roman" panose="02020603050405020304" pitchFamily="18" charset="0"/>
                <a:cs typeface="Times New Roman" panose="02020603050405020304" pitchFamily="18" charset="0"/>
              </a:rPr>
              <a:t>- Bút pháp lí tưởng hóa khi xây dựng nhân vật.</a:t>
            </a:r>
            <a:endParaRPr lang="en-US" altLang="en-US" sz="2600" dirty="0">
              <a:solidFill>
                <a:srgbClr val="0070C0"/>
              </a:solidFill>
              <a:latin typeface="Times New Roman" panose="02020603050405020304" pitchFamily="18" charset="0"/>
              <a:cs typeface="Times New Roman" panose="02020603050405020304" pitchFamily="18" charset="0"/>
            </a:endParaRPr>
          </a:p>
          <a:p>
            <a:pPr marL="0" indent="0" algn="just">
              <a:lnSpc>
                <a:spcPct val="150000"/>
              </a:lnSpc>
              <a:buNone/>
              <a:defRPr/>
            </a:pP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Kết</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hợp</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lối</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viết</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vừa</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cổ</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kính</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vừa</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hiện</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đại</a:t>
            </a:r>
            <a:r>
              <a:rPr lang="en-US" altLang="en-US" sz="2600" dirty="0">
                <a:solidFill>
                  <a:srgbClr val="0070C0"/>
                </a:solidFill>
                <a:latin typeface="Times New Roman" panose="02020603050405020304" pitchFamily="18" charset="0"/>
                <a:cs typeface="Times New Roman" panose="02020603050405020304" pitchFamily="18" charset="0"/>
              </a:rPr>
              <a:t>.</a:t>
            </a:r>
          </a:p>
          <a:p>
            <a:pPr marL="0" indent="0" algn="just">
              <a:lnSpc>
                <a:spcPct val="150000"/>
              </a:lnSpc>
              <a:buNone/>
              <a:defRPr/>
            </a:pPr>
            <a:r>
              <a:rPr lang="en-US" altLang="en-US" sz="2600" dirty="0">
                <a:solidFill>
                  <a:srgbClr val="0070C0"/>
                </a:solidFill>
                <a:latin typeface="Times New Roman" panose="02020603050405020304" pitchFamily="18" charset="0"/>
                <a:cs typeface="Times New Roman" panose="02020603050405020304" pitchFamily="18" charset="0"/>
              </a:rPr>
              <a:t>	+ </a:t>
            </a:r>
            <a:r>
              <a:rPr lang="en-US" altLang="en-US" sz="2600" dirty="0" err="1">
                <a:solidFill>
                  <a:srgbClr val="0070C0"/>
                </a:solidFill>
                <a:latin typeface="Times New Roman" panose="02020603050405020304" pitchFamily="18" charset="0"/>
                <a:cs typeface="Times New Roman" panose="02020603050405020304" pitchFamily="18" charset="0"/>
              </a:rPr>
              <a:t>Cổ</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kính</a:t>
            </a:r>
            <a:r>
              <a:rPr lang="en-US" altLang="en-US" sz="2600" dirty="0">
                <a:solidFill>
                  <a:srgbClr val="0070C0"/>
                </a:solidFill>
                <a:latin typeface="Times New Roman" panose="02020603050405020304" pitchFamily="18" charset="0"/>
                <a:cs typeface="Times New Roman" panose="02020603050405020304" pitchFamily="18" charset="0"/>
              </a:rPr>
              <a:t> : </a:t>
            </a:r>
            <a:r>
              <a:rPr lang="en-US" altLang="en-US" sz="2600" dirty="0" err="1">
                <a:solidFill>
                  <a:srgbClr val="0070C0"/>
                </a:solidFill>
                <a:latin typeface="Times New Roman" panose="02020603050405020304" pitchFamily="18" charset="0"/>
                <a:cs typeface="Times New Roman" panose="02020603050405020304" pitchFamily="18" charset="0"/>
              </a:rPr>
              <a:t>hệ</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thống</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từ</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ngữ</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Hán</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Việt</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cách</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đối</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thoại</a:t>
            </a:r>
            <a:endParaRPr lang="en-US" altLang="en-US" sz="2600" dirty="0">
              <a:solidFill>
                <a:srgbClr val="0070C0"/>
              </a:solidFill>
              <a:latin typeface="Times New Roman" panose="02020603050405020304" pitchFamily="18" charset="0"/>
              <a:cs typeface="Times New Roman" panose="02020603050405020304" pitchFamily="18" charset="0"/>
            </a:endParaRPr>
          </a:p>
          <a:p>
            <a:pPr marL="0" indent="0" algn="just">
              <a:lnSpc>
                <a:spcPct val="150000"/>
              </a:lnSpc>
              <a:buNone/>
              <a:defRPr/>
            </a:pPr>
            <a:r>
              <a:rPr lang="en-US" altLang="en-US" sz="2600" dirty="0">
                <a:solidFill>
                  <a:srgbClr val="0070C0"/>
                </a:solidFill>
                <a:latin typeface="Times New Roman" panose="02020603050405020304" pitchFamily="18" charset="0"/>
                <a:cs typeface="Times New Roman" panose="02020603050405020304" pitchFamily="18" charset="0"/>
              </a:rPr>
              <a:t>	+ </a:t>
            </a:r>
            <a:r>
              <a:rPr lang="en-US" altLang="en-US" sz="2600" dirty="0" err="1">
                <a:solidFill>
                  <a:srgbClr val="0070C0"/>
                </a:solidFill>
                <a:latin typeface="Times New Roman" panose="02020603050405020304" pitchFamily="18" charset="0"/>
                <a:cs typeface="Times New Roman" panose="02020603050405020304" pitchFamily="18" charset="0"/>
              </a:rPr>
              <a:t>Hiện</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đại</a:t>
            </a:r>
            <a:r>
              <a:rPr lang="en-US" altLang="en-US" sz="2600" dirty="0">
                <a:solidFill>
                  <a:srgbClr val="0070C0"/>
                </a:solidFill>
                <a:latin typeface="Times New Roman" panose="02020603050405020304" pitchFamily="18" charset="0"/>
                <a:cs typeface="Times New Roman" panose="02020603050405020304" pitchFamily="18" charset="0"/>
              </a:rPr>
              <a:t> : </a:t>
            </a:r>
            <a:r>
              <a:rPr lang="en-US" altLang="en-US" sz="2600" dirty="0" err="1">
                <a:solidFill>
                  <a:srgbClr val="0070C0"/>
                </a:solidFill>
                <a:latin typeface="Times New Roman" panose="02020603050405020304" pitchFamily="18" charset="0"/>
                <a:cs typeface="Times New Roman" panose="02020603050405020304" pitchFamily="18" charset="0"/>
              </a:rPr>
              <a:t>phân</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tích</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tinh</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tế</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tâm</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lí</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nhân</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vật</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cảnh</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vật</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giàu</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tính</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hội</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họa</a:t>
            </a:r>
            <a:r>
              <a:rPr lang="en-US" altLang="en-US" sz="2600" dirty="0">
                <a:solidFill>
                  <a:srgbClr val="0070C0"/>
                </a:solidFill>
                <a:latin typeface="Times New Roman" panose="02020603050405020304" pitchFamily="18" charset="0"/>
                <a:cs typeface="Times New Roman" panose="02020603050405020304" pitchFamily="18" charset="0"/>
              </a:rPr>
              <a:t>.</a:t>
            </a:r>
          </a:p>
          <a:p>
            <a:pPr marL="0" indent="0" algn="just">
              <a:lnSpc>
                <a:spcPct val="150000"/>
              </a:lnSpc>
              <a:buNone/>
              <a:defRPr/>
            </a:pP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Tình</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huống</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truyện</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độc</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đáo</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thủ</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pháp</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tương</a:t>
            </a:r>
            <a:r>
              <a:rPr lang="en-US" altLang="en-US" sz="2600" dirty="0">
                <a:solidFill>
                  <a:srgbClr val="0070C0"/>
                </a:solidFill>
                <a:latin typeface="Times New Roman" panose="02020603050405020304" pitchFamily="18" charset="0"/>
                <a:cs typeface="Times New Roman" panose="02020603050405020304" pitchFamily="18" charset="0"/>
              </a:rPr>
              <a:t> </a:t>
            </a:r>
            <a:r>
              <a:rPr lang="en-US" altLang="en-US" sz="2600" dirty="0" err="1">
                <a:solidFill>
                  <a:srgbClr val="0070C0"/>
                </a:solidFill>
                <a:latin typeface="Times New Roman" panose="02020603050405020304" pitchFamily="18" charset="0"/>
                <a:cs typeface="Times New Roman" panose="02020603050405020304" pitchFamily="18" charset="0"/>
              </a:rPr>
              <a:t>phản</a:t>
            </a:r>
            <a:r>
              <a:rPr lang="en-US" altLang="en-US" sz="2600" dirty="0">
                <a:solidFill>
                  <a:srgbClr val="0070C0"/>
                </a:solidFill>
                <a:latin typeface="Times New Roman" panose="02020603050405020304" pitchFamily="18" charset="0"/>
                <a:cs typeface="Times New Roman" panose="02020603050405020304" pitchFamily="18" charset="0"/>
              </a:rPr>
              <a:t>.</a:t>
            </a:r>
          </a:p>
          <a:p>
            <a:pPr marL="0" indent="0" algn="just">
              <a:lnSpc>
                <a:spcPct val="150000"/>
              </a:lnSpc>
              <a:buFont typeface="Arial" panose="020B0604020202020204" pitchFamily="34" charset="0"/>
              <a:buNone/>
              <a:defRPr/>
            </a:pPr>
            <a:endParaRPr lang="vi-VN" altLang="en-US" sz="2600" dirty="0">
              <a:solidFill>
                <a:srgbClr val="0000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089EAE3-1454-4651-84BC-C375B1265969}"/>
              </a:ext>
            </a:extLst>
          </p:cNvPr>
          <p:cNvSpPr txBox="1"/>
          <p:nvPr/>
        </p:nvSpPr>
        <p:spPr>
          <a:xfrm>
            <a:off x="1333500" y="901079"/>
            <a:ext cx="2324100" cy="461665"/>
          </a:xfrm>
          <a:prstGeom prst="rect">
            <a:avLst/>
          </a:prstGeom>
          <a:solidFill>
            <a:schemeClr val="accent4">
              <a:lumMod val="60000"/>
              <a:lumOff val="40000"/>
            </a:schemeClr>
          </a:solidFill>
        </p:spPr>
        <p:txBody>
          <a:bodyPr wrap="square">
            <a:spAutoFit/>
          </a:bodyPr>
          <a:lstStyle/>
          <a:p>
            <a:pPr>
              <a:defRPr/>
            </a:pPr>
            <a:r>
              <a:rPr lang="en-US" altLang="en-US" sz="2400" b="1" dirty="0">
                <a:latin typeface="Times New Roman" panose="02020603050405020304" pitchFamily="18" charset="0"/>
                <a:cs typeface="Times New Roman" panose="02020603050405020304" pitchFamily="18" charset="0"/>
              </a:rPr>
              <a:t>2.2 </a:t>
            </a:r>
            <a:r>
              <a:rPr lang="en-US" altLang="en-US" sz="2400" b="1" dirty="0" err="1">
                <a:latin typeface="Times New Roman" panose="02020603050405020304" pitchFamily="18" charset="0"/>
                <a:cs typeface="Times New Roman" panose="02020603050405020304" pitchFamily="18" charset="0"/>
              </a:rPr>
              <a:t>Nghệ</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thuật</a:t>
            </a:r>
            <a:endParaRPr lang="en-US" altLang="en-US" sz="2400" b="1" dirty="0">
              <a:latin typeface="Times New Roman" panose="02020603050405020304" pitchFamily="18" charset="0"/>
              <a:cs typeface="Times New Roman" panose="02020603050405020304" pitchFamily="18" charset="0"/>
            </a:endParaRPr>
          </a:p>
        </p:txBody>
      </p:sp>
      <p:pic>
        <p:nvPicPr>
          <p:cNvPr id="8" name="图片 3">
            <a:extLst>
              <a:ext uri="{FF2B5EF4-FFF2-40B4-BE49-F238E27FC236}">
                <a16:creationId xmlns:a16="http://schemas.microsoft.com/office/drawing/2014/main" id="{D2ADD19C-14F0-4960-BBE2-56D2CE30D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9" y="5077673"/>
            <a:ext cx="1204912" cy="167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910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2947">
                                            <p:bg/>
                                          </p:spTgt>
                                        </p:tgtEl>
                                        <p:attrNameLst>
                                          <p:attrName>style.visibility</p:attrName>
                                        </p:attrNameLst>
                                      </p:cBhvr>
                                      <p:to>
                                        <p:strVal val="visible"/>
                                      </p:to>
                                    </p:set>
                                    <p:animEffect transition="in" filter="wipe(down)">
                                      <p:cBhvr>
                                        <p:cTn id="12" dur="500"/>
                                        <p:tgtEl>
                                          <p:spTgt spid="82947">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2947">
                                            <p:txEl>
                                              <p:pRg st="0" end="0"/>
                                            </p:txEl>
                                          </p:spTgt>
                                        </p:tgtEl>
                                        <p:attrNameLst>
                                          <p:attrName>style.visibility</p:attrName>
                                        </p:attrNameLst>
                                      </p:cBhvr>
                                      <p:to>
                                        <p:strVal val="visible"/>
                                      </p:to>
                                    </p:set>
                                    <p:animEffect transition="in" filter="wipe(down)">
                                      <p:cBhvr>
                                        <p:cTn id="17" dur="500"/>
                                        <p:tgtEl>
                                          <p:spTgt spid="8294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2947">
                                            <p:txEl>
                                              <p:pRg st="1" end="1"/>
                                            </p:txEl>
                                          </p:spTgt>
                                        </p:tgtEl>
                                        <p:attrNameLst>
                                          <p:attrName>style.visibility</p:attrName>
                                        </p:attrNameLst>
                                      </p:cBhvr>
                                      <p:to>
                                        <p:strVal val="visible"/>
                                      </p:to>
                                    </p:set>
                                    <p:animEffect transition="in" filter="wipe(down)">
                                      <p:cBhvr>
                                        <p:cTn id="22" dur="500"/>
                                        <p:tgtEl>
                                          <p:spTgt spid="8294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2947">
                                            <p:txEl>
                                              <p:pRg st="2" end="2"/>
                                            </p:txEl>
                                          </p:spTgt>
                                        </p:tgtEl>
                                        <p:attrNameLst>
                                          <p:attrName>style.visibility</p:attrName>
                                        </p:attrNameLst>
                                      </p:cBhvr>
                                      <p:to>
                                        <p:strVal val="visible"/>
                                      </p:to>
                                    </p:set>
                                    <p:animEffect transition="in" filter="wipe(down)">
                                      <p:cBhvr>
                                        <p:cTn id="27" dur="500"/>
                                        <p:tgtEl>
                                          <p:spTgt spid="8294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2947">
                                            <p:txEl>
                                              <p:pRg st="3" end="3"/>
                                            </p:txEl>
                                          </p:spTgt>
                                        </p:tgtEl>
                                        <p:attrNameLst>
                                          <p:attrName>style.visibility</p:attrName>
                                        </p:attrNameLst>
                                      </p:cBhvr>
                                      <p:to>
                                        <p:strVal val="visible"/>
                                      </p:to>
                                    </p:set>
                                    <p:animEffect transition="in" filter="wipe(down)">
                                      <p:cBhvr>
                                        <p:cTn id="32" dur="500"/>
                                        <p:tgtEl>
                                          <p:spTgt spid="8294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2947">
                                            <p:txEl>
                                              <p:pRg st="4" end="4"/>
                                            </p:txEl>
                                          </p:spTgt>
                                        </p:tgtEl>
                                        <p:attrNameLst>
                                          <p:attrName>style.visibility</p:attrName>
                                        </p:attrNameLst>
                                      </p:cBhvr>
                                      <p:to>
                                        <p:strVal val="visible"/>
                                      </p:to>
                                    </p:set>
                                    <p:animEffect transition="in" filter="wipe(down)">
                                      <p:cBhvr>
                                        <p:cTn id="37" dur="500"/>
                                        <p:tgtEl>
                                          <p:spTgt spid="82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1351</Words>
  <Application>Microsoft Office PowerPoint</Application>
  <PresentationFormat>Widescreen</PresentationFormat>
  <Paragraphs>95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Times New Roman</vt:lpstr>
      <vt:lpstr>VNI-Times</vt:lpstr>
      <vt:lpstr>Wingdings</vt:lpstr>
      <vt:lpstr>Office Theme</vt:lpstr>
      <vt:lpstr>PowerPoint Presentation</vt:lpstr>
      <vt:lpstr>PowerPoint Presentation</vt:lpstr>
      <vt:lpstr>PowerPoint Presentation</vt:lpstr>
      <vt:lpstr>1. MỞ BÀI</vt:lpstr>
      <vt:lpstr> 2. THÂN BÀI</vt:lpstr>
      <vt:lpstr>PowerPoint Presentation</vt:lpstr>
      <vt:lpstr>PowerPoint Presentation</vt:lpstr>
      <vt:lpstr>PowerPoint Presentation</vt:lpstr>
      <vt:lpstr> 2. THÂN BÀI</vt:lpstr>
      <vt:lpstr>3. KẾT BÀI</vt:lpstr>
      <vt:lpstr>PowerPoint Presentation</vt:lpstr>
      <vt:lpstr>1. MỞ BÀI</vt:lpstr>
      <vt:lpstr>2. THÂN BÀI</vt:lpstr>
      <vt:lpstr>PowerPoint Presentation</vt:lpstr>
      <vt:lpstr>PowerPoint Presentation</vt:lpstr>
      <vt:lpstr> 2. THÂN BÀI</vt:lpstr>
      <vt:lpstr>3. KẾT BÀI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PCKHOA</dc:creator>
  <cp:lastModifiedBy>PCKHOA</cp:lastModifiedBy>
  <cp:revision>12</cp:revision>
  <dcterms:created xsi:type="dcterms:W3CDTF">2021-12-04T13:32:02Z</dcterms:created>
  <dcterms:modified xsi:type="dcterms:W3CDTF">2021-12-04T14:33:29Z</dcterms:modified>
</cp:coreProperties>
</file>